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1" r:id="rId3"/>
    <p:sldId id="271" r:id="rId4"/>
    <p:sldId id="273" r:id="rId5"/>
    <p:sldId id="275" r:id="rId6"/>
    <p:sldId id="274" r:id="rId7"/>
    <p:sldId id="279" r:id="rId8"/>
    <p:sldId id="280" r:id="rId9"/>
    <p:sldId id="257" r:id="rId10"/>
    <p:sldId id="289" r:id="rId11"/>
    <p:sldId id="270" r:id="rId12"/>
    <p:sldId id="282" r:id="rId13"/>
    <p:sldId id="287" r:id="rId14"/>
    <p:sldId id="288" r:id="rId15"/>
    <p:sldId id="283" r:id="rId16"/>
    <p:sldId id="284" r:id="rId17"/>
    <p:sldId id="293" r:id="rId18"/>
    <p:sldId id="290" r:id="rId19"/>
    <p:sldId id="291" r:id="rId20"/>
    <p:sldId id="295" r:id="rId21"/>
    <p:sldId id="292" r:id="rId22"/>
    <p:sldId id="294" r:id="rId23"/>
    <p:sldId id="286"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08FC6-BFD5-48DF-964C-86AA9C635863}" type="datetimeFigureOut">
              <a:rPr lang="nb-NO" smtClean="0"/>
              <a:pPr/>
              <a:t>27.10.2011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053EF-1A5F-43E6-A6F5-2B6272D2D02A}"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10</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11</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12</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14</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15</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17</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18</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19</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20</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21</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22</a:t>
            </a:fld>
            <a:endParaRPr 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23</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6</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8</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43053EF-1A5F-43E6-A6F5-2B6272D2D02A}" type="slidenum">
              <a:rPr lang="nb-NO" smtClean="0"/>
              <a:pPr/>
              <a:t>9</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801DB86-9763-4F2D-9AD8-B42F85341767}" type="datetime1">
              <a:rPr lang="nb-NO" smtClean="0"/>
              <a:pPr/>
              <a:t>27.10.2011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E778AF9-0F93-4F4C-B982-119299DA8AD7}" type="datetime1">
              <a:rPr lang="nb-NO" smtClean="0"/>
              <a:pPr/>
              <a:t>27.10.2011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C06E537-6530-4F49-A4A3-619521A2DEC3}" type="datetime1">
              <a:rPr lang="nb-NO" smtClean="0"/>
              <a:pPr/>
              <a:t>27.10.2011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291B3A4-9D59-4A63-8E8F-3AFF1B67440C}" type="datetime1">
              <a:rPr lang="nb-NO" smtClean="0"/>
              <a:pPr/>
              <a:t>27.10.2011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F777FF4-D59B-44B9-AA49-7244F6FE8314}" type="datetime1">
              <a:rPr lang="nb-NO" smtClean="0"/>
              <a:pPr/>
              <a:t>27.10.2011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C38CE3A3-A9FA-4AF6-98B5-C554B560F67C}" type="datetime1">
              <a:rPr lang="nb-NO" smtClean="0"/>
              <a:pPr/>
              <a:t>27.10.2011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27DCDF47-120C-40F6-9D2D-81FEBF1E4806}" type="datetime1">
              <a:rPr lang="nb-NO" smtClean="0"/>
              <a:pPr/>
              <a:t>27.10.2011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30E744C-D7B0-4589-B7A1-4BA9092DF01B}" type="datetime1">
              <a:rPr lang="nb-NO" smtClean="0"/>
              <a:pPr/>
              <a:t>27.10.2011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6E79B58-7608-4A77-A7ED-627C9D286F9F}" type="datetime1">
              <a:rPr lang="nb-NO" smtClean="0"/>
              <a:pPr/>
              <a:t>27.10.2011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5D854CD-ABD5-47FA-9EF4-BB7A54C0F87A}" type="datetime1">
              <a:rPr lang="nb-NO" smtClean="0"/>
              <a:pPr/>
              <a:t>27.10.2011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E0C374F-FE05-461E-BA89-AE743FF292A4}" type="datetime1">
              <a:rPr lang="nb-NO" smtClean="0"/>
              <a:pPr/>
              <a:t>27.10.2011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2142C0-135F-4FFE-BE75-8D01D2B1B00B}"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3B1DA-D722-4AEE-8D2A-B17F0BEFD0E7}" type="datetime1">
              <a:rPr lang="nb-NO" smtClean="0"/>
              <a:pPr/>
              <a:t>27.10.2011</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142C0-135F-4FFE-BE75-8D01D2B1B00B}"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avne.no/"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idebanken.org/S%C3%B8k?offset=0&amp;queryparameter=valentinlys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stavne.no/prod-og-salg-mainmenu-5/skomakerverksted.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euroskolen.n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1628800"/>
            <a:ext cx="7772400" cy="2766169"/>
          </a:xfrm>
        </p:spPr>
        <p:txBody>
          <a:bodyPr>
            <a:normAutofit/>
          </a:bodyPr>
          <a:lstStyle/>
          <a:p>
            <a:r>
              <a:rPr lang="nb-NO" b="1" dirty="0" smtClean="0"/>
              <a:t>Evaluering av tiltaksarrangører  for NAV</a:t>
            </a:r>
            <a:endParaRPr lang="nb-NO" dirty="0"/>
          </a:p>
        </p:txBody>
      </p:sp>
      <p:sp>
        <p:nvSpPr>
          <p:cNvPr id="3" name="Undertittel 2"/>
          <p:cNvSpPr>
            <a:spLocks noGrp="1"/>
          </p:cNvSpPr>
          <p:nvPr>
            <p:ph type="subTitle" idx="1"/>
          </p:nvPr>
        </p:nvSpPr>
        <p:spPr>
          <a:xfrm>
            <a:off x="1835696" y="4437112"/>
            <a:ext cx="5936704" cy="1728192"/>
          </a:xfrm>
        </p:spPr>
        <p:txBody>
          <a:bodyPr>
            <a:normAutofit/>
          </a:bodyPr>
          <a:lstStyle/>
          <a:p>
            <a:r>
              <a:rPr lang="nb-NO" b="1" dirty="0" smtClean="0"/>
              <a:t>ved</a:t>
            </a:r>
          </a:p>
          <a:p>
            <a:r>
              <a:rPr lang="nb-NO" b="1" dirty="0" smtClean="0"/>
              <a:t>Karl Johan Johansen</a:t>
            </a:r>
          </a:p>
        </p:txBody>
      </p:sp>
      <p:sp>
        <p:nvSpPr>
          <p:cNvPr id="6" name="Plassholder for lysbildenummer 5"/>
          <p:cNvSpPr>
            <a:spLocks noGrp="1"/>
          </p:cNvSpPr>
          <p:nvPr>
            <p:ph type="sldNum" sz="quarter" idx="12"/>
          </p:nvPr>
        </p:nvSpPr>
        <p:spPr/>
        <p:txBody>
          <a:bodyPr/>
          <a:lstStyle/>
          <a:p>
            <a:fld id="{3F2142C0-135F-4FFE-BE75-8D01D2B1B00B}" type="slidenum">
              <a:rPr lang="nb-NO" smtClean="0"/>
              <a:pPr/>
              <a:t>1</a:t>
            </a:fld>
            <a:endParaRPr lang="nb-NO"/>
          </a:p>
        </p:txBody>
      </p:sp>
      <p:pic>
        <p:nvPicPr>
          <p:cNvPr id="7" name="Picture 4" descr="Interreg"/>
          <p:cNvPicPr>
            <a:picLocks noChangeAspect="1" noChangeArrowheads="1"/>
          </p:cNvPicPr>
          <p:nvPr/>
        </p:nvPicPr>
        <p:blipFill>
          <a:blip r:embed="rId3" cstate="print"/>
          <a:srcRect/>
          <a:stretch>
            <a:fillRect/>
          </a:stretch>
        </p:blipFill>
        <p:spPr>
          <a:xfrm>
            <a:off x="0" y="0"/>
            <a:ext cx="2160240" cy="1330325"/>
          </a:xfrm>
          <a:prstGeom prst="rect">
            <a:avLst/>
          </a:prstGeom>
          <a:noFill/>
        </p:spPr>
      </p:pic>
      <p:pic>
        <p:nvPicPr>
          <p:cNvPr id="8" name="Picture 6" descr="EU_flagga_rgb"/>
          <p:cNvPicPr>
            <a:picLocks noChangeAspect="1" noChangeArrowheads="1"/>
          </p:cNvPicPr>
          <p:nvPr/>
        </p:nvPicPr>
        <p:blipFill>
          <a:blip r:embed="rId4" cstate="print"/>
          <a:srcRect/>
          <a:stretch>
            <a:fillRect/>
          </a:stretch>
        </p:blipFill>
        <p:spPr bwMode="auto">
          <a:xfrm>
            <a:off x="7343775" y="0"/>
            <a:ext cx="1800225" cy="121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Elementer i tiltaksarbeid</a:t>
            </a:r>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10</a:t>
            </a:fld>
            <a:endParaRPr lang="nb-NO"/>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700808"/>
            <a:ext cx="9144000" cy="460851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Tiltaksarbeid</a:t>
            </a:r>
            <a:endParaRPr lang="nb-NO" b="1" dirty="0"/>
          </a:p>
        </p:txBody>
      </p:sp>
      <p:sp>
        <p:nvSpPr>
          <p:cNvPr id="3" name="Plassholder for innhold 2"/>
          <p:cNvSpPr>
            <a:spLocks noGrp="1"/>
          </p:cNvSpPr>
          <p:nvPr>
            <p:ph idx="1"/>
          </p:nvPr>
        </p:nvSpPr>
        <p:spPr>
          <a:xfrm>
            <a:off x="457200" y="1268760"/>
            <a:ext cx="8435280" cy="5256584"/>
          </a:xfrm>
        </p:spPr>
        <p:txBody>
          <a:bodyPr>
            <a:normAutofit/>
          </a:bodyPr>
          <a:lstStyle/>
          <a:p>
            <a:r>
              <a:rPr lang="nb-NO" dirty="0" smtClean="0"/>
              <a:t>Å sette i verk tiltak overfor marginaliserte personer i arbeidslivet handler om sosialt tiltaksarbeid, dvs. å få til målretta samarbeid med brukerne av tiltak (og andre) og bidra til å motivere dem til å ta i bruk egne ressurser på en systematisk måte. </a:t>
            </a:r>
          </a:p>
          <a:p>
            <a:r>
              <a:rPr lang="nb-NO" dirty="0" smtClean="0"/>
              <a:t>Det handler også om å kunne balansere krav og medvirkning på en slik måte at deltakerne i tiltaket føler seg ivaretatt, blir motiverte og opplever mestring.</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11</a:t>
            </a:fld>
            <a:endParaRPr lang="nb-N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Mål for prosjektet</a:t>
            </a:r>
            <a:r>
              <a:rPr lang="nb-NO" dirty="0" smtClean="0"/>
              <a:t/>
            </a:r>
            <a:br>
              <a:rPr lang="nb-NO" dirty="0" smtClean="0"/>
            </a:br>
            <a:endParaRPr lang="nb-NO" dirty="0"/>
          </a:p>
        </p:txBody>
      </p:sp>
      <p:sp>
        <p:nvSpPr>
          <p:cNvPr id="3" name="Plassholder for innhold 2"/>
          <p:cNvSpPr>
            <a:spLocks noGrp="1"/>
          </p:cNvSpPr>
          <p:nvPr>
            <p:ph idx="1"/>
          </p:nvPr>
        </p:nvSpPr>
        <p:spPr>
          <a:xfrm>
            <a:off x="457200" y="980728"/>
            <a:ext cx="8229600" cy="5145435"/>
          </a:xfrm>
        </p:spPr>
        <p:txBody>
          <a:bodyPr>
            <a:normAutofit/>
          </a:bodyPr>
          <a:lstStyle/>
          <a:p>
            <a:r>
              <a:rPr lang="nb-NO" dirty="0" smtClean="0"/>
              <a:t>Evalueringen skulle ta sikte på å samle data om tiltak/tiltaksarrangører for å belyse relevante problemstillinger</a:t>
            </a:r>
          </a:p>
          <a:p>
            <a:r>
              <a:rPr lang="nb-NO" dirty="0" smtClean="0"/>
              <a:t>Evalueringen rettet seg altså primært mot tiltaksarrangører som arrangerer tiltak for mennesker med psykiske vansker, primært i de yngre aldersgrupper (under 35 år) som står utenfor arbeidslivet. </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12</a:t>
            </a:fld>
            <a:endParaRPr lang="nb-N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Problemstillinger</a:t>
            </a:r>
            <a:endParaRPr lang="nb-NO" b="1" dirty="0"/>
          </a:p>
        </p:txBody>
      </p:sp>
      <p:sp>
        <p:nvSpPr>
          <p:cNvPr id="3" name="Plassholder for innhold 2"/>
          <p:cNvSpPr>
            <a:spLocks noGrp="1"/>
          </p:cNvSpPr>
          <p:nvPr>
            <p:ph idx="1"/>
          </p:nvPr>
        </p:nvSpPr>
        <p:spPr>
          <a:xfrm>
            <a:off x="457200" y="1196752"/>
            <a:ext cx="8229600" cy="4929411"/>
          </a:xfrm>
        </p:spPr>
        <p:txBody>
          <a:bodyPr/>
          <a:lstStyle/>
          <a:p>
            <a:pPr lvl="0"/>
            <a:r>
              <a:rPr lang="nb-NO" dirty="0" smtClean="0"/>
              <a:t>Hva er annerledes med Vilje viser vei tiltakene i forhold til ordinære tiltak?</a:t>
            </a:r>
          </a:p>
          <a:p>
            <a:pPr lvl="0"/>
            <a:r>
              <a:rPr lang="nb-NO" dirty="0" smtClean="0"/>
              <a:t>Hvordan har erfaringer fra satsningen påvirket andre tiltak/tilbud?</a:t>
            </a:r>
          </a:p>
          <a:p>
            <a:pPr lvl="0"/>
            <a:r>
              <a:rPr lang="nb-NO" dirty="0" smtClean="0"/>
              <a:t>Hvordan har samarbeidet mellom NAV lokalt og tiltaksarrangørene fungert?</a:t>
            </a:r>
          </a:p>
          <a:p>
            <a:pPr lvl="0"/>
            <a:r>
              <a:rPr lang="nb-NO" dirty="0" smtClean="0"/>
              <a:t>Hvordan følger tiltaksarrangørene opp arbeidsgiverne?</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13</a:t>
            </a:fld>
            <a:endParaRPr lang="nb-N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Problemstillinger forts..</a:t>
            </a:r>
            <a:endParaRPr lang="nb-NO" b="1" dirty="0"/>
          </a:p>
        </p:txBody>
      </p:sp>
      <p:sp>
        <p:nvSpPr>
          <p:cNvPr id="3" name="Plassholder for innhold 2"/>
          <p:cNvSpPr>
            <a:spLocks noGrp="1"/>
          </p:cNvSpPr>
          <p:nvPr>
            <p:ph idx="1"/>
          </p:nvPr>
        </p:nvSpPr>
        <p:spPr/>
        <p:txBody>
          <a:bodyPr>
            <a:normAutofit fontScale="92500" lnSpcReduction="20000"/>
          </a:bodyPr>
          <a:lstStyle/>
          <a:p>
            <a:pPr lvl="0"/>
            <a:r>
              <a:rPr lang="nb-NO" dirty="0" smtClean="0"/>
              <a:t>Hvordan har samarbeidet mellom fylkeskoordinatorene tiltaksarrangørene fungert?</a:t>
            </a:r>
          </a:p>
          <a:p>
            <a:pPr lvl="0"/>
            <a:r>
              <a:rPr lang="nb-NO" dirty="0" smtClean="0"/>
              <a:t>Hva tenker tiltaksarrangørene om samarbeidet vs. behandlere?</a:t>
            </a:r>
          </a:p>
          <a:p>
            <a:pPr lvl="0"/>
            <a:r>
              <a:rPr lang="nb-NO" dirty="0" smtClean="0"/>
              <a:t>Hvordan har kommunene fulgt opp med sosialt tiltaksarbeid?</a:t>
            </a:r>
          </a:p>
          <a:p>
            <a:pPr lvl="0"/>
            <a:r>
              <a:rPr lang="nb-NO" dirty="0" smtClean="0"/>
              <a:t>Hvor godt kjenner </a:t>
            </a:r>
            <a:r>
              <a:rPr lang="nb-NO" dirty="0" err="1" smtClean="0"/>
              <a:t>NAV-ansatte</a:t>
            </a:r>
            <a:r>
              <a:rPr lang="nb-NO" dirty="0" smtClean="0"/>
              <a:t> til Vilje Viser Vei og hvor bevisst er de med innsøkning av brukere?</a:t>
            </a:r>
          </a:p>
          <a:p>
            <a:pPr lvl="0"/>
            <a:r>
              <a:rPr lang="nb-NO" dirty="0" smtClean="0"/>
              <a:t>Hva er ”best praksis” i forhold til samarbeid i ”Vilje viser vei” prosjektene?</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14</a:t>
            </a:fld>
            <a:endParaRPr lang="nb-N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Arbeidsform - metode</a:t>
            </a:r>
            <a:endParaRPr lang="nb-NO" b="1" dirty="0"/>
          </a:p>
        </p:txBody>
      </p:sp>
      <p:sp>
        <p:nvSpPr>
          <p:cNvPr id="3" name="Plassholder for innhold 2"/>
          <p:cNvSpPr>
            <a:spLocks noGrp="1"/>
          </p:cNvSpPr>
          <p:nvPr>
            <p:ph idx="1"/>
          </p:nvPr>
        </p:nvSpPr>
        <p:spPr>
          <a:xfrm>
            <a:off x="251520" y="1340768"/>
            <a:ext cx="8568952" cy="5184576"/>
          </a:xfrm>
        </p:spPr>
        <p:txBody>
          <a:bodyPr>
            <a:normAutofit/>
          </a:bodyPr>
          <a:lstStyle/>
          <a:p>
            <a:pPr marL="400050" lvl="1" indent="0"/>
            <a:r>
              <a:rPr lang="nb-NO" dirty="0" smtClean="0"/>
              <a:t> I løpet av 2009, 2010 og 2011 har det blitt gjennomført en rekke intervjuer og møter med tiltaksarrangørene  på ulike nivåer, dvs. både med ledelsen og med fagansvarlige for enkelttiltak.  </a:t>
            </a:r>
          </a:p>
          <a:p>
            <a:pPr marL="400050" lvl="1" indent="0"/>
            <a:r>
              <a:rPr lang="nb-NO" dirty="0" smtClean="0"/>
              <a:t> Det er sendt konkrete spørsmål på </a:t>
            </a:r>
            <a:r>
              <a:rPr lang="nb-NO" dirty="0" err="1" smtClean="0"/>
              <a:t>e-mail</a:t>
            </a:r>
            <a:r>
              <a:rPr lang="nb-NO" dirty="0" smtClean="0"/>
              <a:t> til de fagansvarlige for gjennomføring av tiltakene </a:t>
            </a:r>
          </a:p>
          <a:p>
            <a:pPr marL="400050" lvl="1" indent="0"/>
            <a:r>
              <a:rPr lang="nb-NO" dirty="0" smtClean="0"/>
              <a:t> Fylkeskoordinatorer ved NAV er blitt intervjuet for å avklare deres ståsted og erfaringer med tiltakene. </a:t>
            </a:r>
          </a:p>
          <a:p>
            <a:pPr marL="400050" lvl="1" indent="0"/>
            <a:r>
              <a:rPr lang="nb-NO" dirty="0" smtClean="0"/>
              <a:t> Det har også vært gjennomført intervjuer med deltakere i tiltakene for å få et utfyllende bilde av hvordan tiltakene fungerte.    </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15</a:t>
            </a:fld>
            <a:endParaRPr lang="nb-N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22114"/>
          </a:xfrm>
        </p:spPr>
        <p:txBody>
          <a:bodyPr/>
          <a:lstStyle/>
          <a:p>
            <a:r>
              <a:rPr lang="nb-NO" b="1" dirty="0" smtClean="0"/>
              <a:t>Resultater</a:t>
            </a:r>
            <a:endParaRPr lang="nb-NO" b="1" dirty="0"/>
          </a:p>
        </p:txBody>
      </p:sp>
      <p:sp>
        <p:nvSpPr>
          <p:cNvPr id="3" name="Plassholder for innhold 2"/>
          <p:cNvSpPr>
            <a:spLocks noGrp="1"/>
          </p:cNvSpPr>
          <p:nvPr>
            <p:ph idx="1"/>
          </p:nvPr>
        </p:nvSpPr>
        <p:spPr>
          <a:xfrm>
            <a:off x="323528" y="1196752"/>
            <a:ext cx="8568952" cy="5472608"/>
          </a:xfrm>
        </p:spPr>
        <p:txBody>
          <a:bodyPr>
            <a:normAutofit fontScale="92500" lnSpcReduction="20000"/>
          </a:bodyPr>
          <a:lstStyle/>
          <a:p>
            <a:r>
              <a:rPr lang="nb-NO" dirty="0" smtClean="0"/>
              <a:t>Resultatene fra evalueringen kan oppsummeres i følgende konklusjoner</a:t>
            </a:r>
          </a:p>
          <a:p>
            <a:pPr lvl="0"/>
            <a:r>
              <a:rPr lang="nb-NO" dirty="0" smtClean="0"/>
              <a:t>Graden og måten å arbeide systematisk i forhold til deltakerne og med gjennomføring av tiltakene varierer, men alle tiltaksarrangørene arbeider målrettet med den enkelte deltaker med fastsetting av mål, evaluering og rapportering.</a:t>
            </a:r>
            <a:r>
              <a:rPr lang="nb-NO" u="sng" dirty="0" smtClean="0"/>
              <a:t> </a:t>
            </a:r>
            <a:endParaRPr lang="nb-NO" dirty="0" smtClean="0"/>
          </a:p>
          <a:p>
            <a:pPr lvl="0"/>
            <a:r>
              <a:rPr lang="nb-NO" dirty="0" smtClean="0"/>
              <a:t>Kontekstene man driver tiltakene innenfor er forskjellig i forhold til om man er på reelle arbeidsplasser eller ikke eller om det er ”treningsarbeidsplasser”. I den grad man bruker samme arbeidsplasser over tid har dette både en styrke og en svakhet. </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16</a:t>
            </a:fld>
            <a:endParaRPr lang="nb-N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Resultater…..</a:t>
            </a:r>
            <a:endParaRPr lang="nb-NO" b="1" dirty="0"/>
          </a:p>
        </p:txBody>
      </p:sp>
      <p:sp>
        <p:nvSpPr>
          <p:cNvPr id="3" name="Plassholder for innhold 2"/>
          <p:cNvSpPr>
            <a:spLocks noGrp="1"/>
          </p:cNvSpPr>
          <p:nvPr>
            <p:ph idx="1"/>
          </p:nvPr>
        </p:nvSpPr>
        <p:spPr>
          <a:xfrm>
            <a:off x="457200" y="1600200"/>
            <a:ext cx="8435280" cy="4525963"/>
          </a:xfrm>
        </p:spPr>
        <p:txBody>
          <a:bodyPr>
            <a:normAutofit fontScale="92500" lnSpcReduction="20000"/>
          </a:bodyPr>
          <a:lstStyle/>
          <a:p>
            <a:pPr marL="0" indent="0">
              <a:buNone/>
            </a:pPr>
            <a:r>
              <a:rPr lang="nb-NO" dirty="0" smtClean="0"/>
              <a:t>Det er en styrke i forhold til kontakt med tiltaksarrangørene og muligheter for tilrettelegging, men en svakhet i forhold til hvor reell arbeidsplassen blir i forhold til forventninger dersom ikke arbeidstakeren lykkes i å få ordinært arbeid ved bedriften. </a:t>
            </a:r>
          </a:p>
          <a:p>
            <a:pPr marL="0" indent="0">
              <a:buNone/>
            </a:pPr>
            <a:r>
              <a:rPr lang="nb-NO" dirty="0" smtClean="0"/>
              <a:t>Når man ser på de ulike tiltakene vi har evaluert finner en at kontakten ut mot ordinert arbeidsliv er forskjellig, dvs. med ulik grad av skjerming. Euroskolen går lengst i å utfordre deltakerne i forhold ordinære arbeidspraksis. </a:t>
            </a:r>
          </a:p>
          <a:p>
            <a:pPr marL="0" lvl="0" indent="0">
              <a:buNone/>
            </a:pPr>
            <a:endParaRPr lang="nb-NO" dirty="0" smtClean="0"/>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17</a:t>
            </a:fld>
            <a:endParaRPr lang="nb-N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Resultater….</a:t>
            </a:r>
            <a:endParaRPr lang="nb-NO" b="1" dirty="0"/>
          </a:p>
        </p:txBody>
      </p:sp>
      <p:sp>
        <p:nvSpPr>
          <p:cNvPr id="3" name="Plassholder for innhold 2"/>
          <p:cNvSpPr>
            <a:spLocks noGrp="1"/>
          </p:cNvSpPr>
          <p:nvPr>
            <p:ph idx="1"/>
          </p:nvPr>
        </p:nvSpPr>
        <p:spPr>
          <a:xfrm>
            <a:off x="457200" y="1340768"/>
            <a:ext cx="8229600" cy="5184576"/>
          </a:xfrm>
        </p:spPr>
        <p:txBody>
          <a:bodyPr>
            <a:normAutofit fontScale="77500" lnSpcReduction="20000"/>
          </a:bodyPr>
          <a:lstStyle/>
          <a:p>
            <a:pPr lvl="0"/>
            <a:r>
              <a:rPr lang="nb-NO" dirty="0" smtClean="0"/>
              <a:t>Dette påvirker trolig også </a:t>
            </a:r>
            <a:r>
              <a:rPr lang="nb-NO" dirty="0" err="1" smtClean="0"/>
              <a:t>mestringsopplevelsen</a:t>
            </a:r>
            <a:r>
              <a:rPr lang="nb-NO" dirty="0" smtClean="0"/>
              <a:t> som deltakerne har av å delta i tiltakene.  Gjennom hvordan kontakten ut mot det ordinære arbeidsliv ivaretas profilerer arrangørene tiltakene og også deltakerne. Dette kan være avgjørende for hvordan tiltaket fungerer i forhold til den enkelte. </a:t>
            </a:r>
          </a:p>
          <a:p>
            <a:pPr lvl="0"/>
            <a:r>
              <a:rPr lang="nb-NO" dirty="0" smtClean="0"/>
              <a:t>Den metodiske tilnærming synes også å variere i forhold til individuell og gruppeoppfølging.  Selv om alle tiltakene legger vekt på sosial mestring er måten de omsetter dette i praksis ulik.  Alle tiltakene jobber målrettet i forhold til individuelle planer. Alle avleverer individuelle rapporter i forhold til NAV. </a:t>
            </a:r>
          </a:p>
          <a:p>
            <a:pPr lvl="0"/>
            <a:r>
              <a:rPr lang="nb-NO" dirty="0" smtClean="0"/>
              <a:t>VVV ved Euroskolen skiller seg ut vesentlig i forhold til de to øvrige tiltakene ved at de er mer gruppefokusert og legger mer vekt på læringsmiljø og gruppeledelse. </a:t>
            </a:r>
          </a:p>
          <a:p>
            <a:pPr>
              <a:buNone/>
            </a:pPr>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18</a:t>
            </a:fld>
            <a:endParaRPr lang="nb-N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Resultater</a:t>
            </a:r>
            <a:endParaRPr lang="nb-NO" b="1" dirty="0"/>
          </a:p>
        </p:txBody>
      </p:sp>
      <p:sp>
        <p:nvSpPr>
          <p:cNvPr id="3" name="Plassholder for innhold 2"/>
          <p:cNvSpPr>
            <a:spLocks noGrp="1"/>
          </p:cNvSpPr>
          <p:nvPr>
            <p:ph idx="1"/>
          </p:nvPr>
        </p:nvSpPr>
        <p:spPr>
          <a:xfrm>
            <a:off x="457200" y="1196752"/>
            <a:ext cx="8229600" cy="5400600"/>
          </a:xfrm>
        </p:spPr>
        <p:txBody>
          <a:bodyPr>
            <a:normAutofit fontScale="85000" lnSpcReduction="20000"/>
          </a:bodyPr>
          <a:lstStyle/>
          <a:p>
            <a:pPr lvl="0"/>
            <a:r>
              <a:rPr lang="nb-NO" dirty="0" smtClean="0"/>
              <a:t>Prosjekt-/tiltaksledelse synes å være særdeles viktig. Intervjuingen hos tiltaksarrangøren avdekket at prosjektlederne hadde ulik forutsetning for å drive tiltakene. </a:t>
            </a:r>
          </a:p>
          <a:p>
            <a:pPr lvl="0"/>
            <a:r>
              <a:rPr lang="nb-NO" dirty="0" smtClean="0"/>
              <a:t>Det synes å være en stor utfordring å kunne balansere behovet for omsorg og ivaretakelse med behovet for å stille krav, forventninger og fokusere på utvikling hos den enkelte deltaker. Her kreves det både erfaring i arbeid med mennesker og egnethet i tillegg til formell kompetanse.</a:t>
            </a:r>
          </a:p>
          <a:p>
            <a:pPr lvl="0"/>
            <a:r>
              <a:rPr lang="nb-NO" dirty="0" smtClean="0"/>
              <a:t>Intervjuene avdekket at tiltaksarrangørene hadde stor interesse og vilje til å forbedre gjennomføringen av tiltakene og at de var åpne for justeringer, men at de samtidig hadde funnet sin modell som de hadde tro på.</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19</a:t>
            </a:fld>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Bakgrunn</a:t>
            </a:r>
            <a:endParaRPr lang="nb-NO" b="1" dirty="0"/>
          </a:p>
        </p:txBody>
      </p:sp>
      <p:sp>
        <p:nvSpPr>
          <p:cNvPr id="3" name="Plassholder for innhold 2"/>
          <p:cNvSpPr>
            <a:spLocks noGrp="1"/>
          </p:cNvSpPr>
          <p:nvPr>
            <p:ph idx="1"/>
          </p:nvPr>
        </p:nvSpPr>
        <p:spPr>
          <a:xfrm>
            <a:off x="457200" y="1412776"/>
            <a:ext cx="8229600" cy="4713387"/>
          </a:xfrm>
        </p:spPr>
        <p:txBody>
          <a:bodyPr>
            <a:normAutofit lnSpcReduction="10000"/>
          </a:bodyPr>
          <a:lstStyle/>
          <a:p>
            <a:pPr>
              <a:buNone/>
            </a:pPr>
            <a:r>
              <a:rPr lang="nb-NO" dirty="0" smtClean="0"/>
              <a:t>	I perioden opptrappingsplanen/satsningen har pågått, har det kommet fram et stort behov for kartlegging og evaluering av tiltakene, både i form av prosess- og resultatevaluering, men også i forhold til tiltaksarrangører. </a:t>
            </a:r>
          </a:p>
          <a:p>
            <a:pPr>
              <a:buNone/>
            </a:pPr>
            <a:r>
              <a:rPr lang="nb-NO" dirty="0" smtClean="0"/>
              <a:t>    I årenes løp er det gjennomført flere evalueringer av konkrete tiltak, men det er rettet mindre fokus på systemnivået i forbindelse med gjennomføring av tiltaksprosjektet inn i en større sammenheng</a:t>
            </a:r>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2</a:t>
            </a:fld>
            <a:endParaRPr lang="nb-N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Samarbeid med behandlingsapparatet</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smtClean="0"/>
              <a:t>På spørsmål om hva som er den største ufordringen med tiltaket sier arbeidsleder?</a:t>
            </a:r>
          </a:p>
          <a:p>
            <a:r>
              <a:rPr lang="nb-NO" i="1" dirty="0" smtClean="0"/>
              <a:t>”Det er å få med seg behandlingsapparatet fort nok rundt dem, når det blir avdekket at de treng psykiatrisk sykepleier eller en eller annen form for </a:t>
            </a:r>
            <a:r>
              <a:rPr lang="nb-NO" i="1" dirty="0" err="1" smtClean="0"/>
              <a:t>DPS-behandling</a:t>
            </a:r>
            <a:r>
              <a:rPr lang="nb-NO" i="1" dirty="0" smtClean="0"/>
              <a:t>. Jeg hadde ønsket at det hadde gått mye fortere å få dem inn i behandling samtidig som de er på arbeidstrening her”</a:t>
            </a:r>
            <a:endParaRPr lang="nb-NO" dirty="0" smtClean="0"/>
          </a:p>
          <a:p>
            <a:r>
              <a:rPr lang="nb-NO" dirty="0" smtClean="0"/>
              <a:t>Arbeidsleder oppgir at hun er med på møter, men synes ikke de får komme inn fort nok, når de ser at det er behov for behandling. Det er for lang vente tid og for mange. For øvrig understreker hun.</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20</a:t>
            </a:fld>
            <a:endParaRPr lang="nb-N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Resultater</a:t>
            </a:r>
            <a:endParaRPr lang="nb-NO" b="1" dirty="0"/>
          </a:p>
        </p:txBody>
      </p:sp>
      <p:sp>
        <p:nvSpPr>
          <p:cNvPr id="3" name="Plassholder for innhold 2"/>
          <p:cNvSpPr>
            <a:spLocks noGrp="1"/>
          </p:cNvSpPr>
          <p:nvPr>
            <p:ph idx="1"/>
          </p:nvPr>
        </p:nvSpPr>
        <p:spPr>
          <a:xfrm>
            <a:off x="457200" y="1196752"/>
            <a:ext cx="8229600" cy="4929411"/>
          </a:xfrm>
        </p:spPr>
        <p:txBody>
          <a:bodyPr>
            <a:normAutofit lnSpcReduction="10000"/>
          </a:bodyPr>
          <a:lstStyle/>
          <a:p>
            <a:pPr marL="0" indent="0">
              <a:buNone/>
            </a:pPr>
            <a:r>
              <a:rPr lang="nb-NO" dirty="0" smtClean="0"/>
              <a:t>Deltakerne gir uttrykk for at å delta i tiltakene er et viktig element for å strukturere hverdagen og å oppleve en mer verdsatt rolle og et bedre liv.  Det å vise til at man har en jobb når man snakker med andre folk er viktig. Det virker motiverende for videre arbeid, men at arbeidstakerne har ulike oppfatninger av hvor godt tiltaket fungerer i forhold til å komme videre i det ordinære arbeidsliv. Det synes å være store variasjoner i forhold til den enkeltes personlige ressurser.</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21</a:t>
            </a:fld>
            <a:endParaRPr lang="nb-NO"/>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a:t>
            </a:r>
            <a:endParaRPr lang="nb-NO" dirty="0"/>
          </a:p>
        </p:txBody>
      </p:sp>
      <p:sp>
        <p:nvSpPr>
          <p:cNvPr id="3" name="Plassholder for innhold 2"/>
          <p:cNvSpPr>
            <a:spLocks noGrp="1"/>
          </p:cNvSpPr>
          <p:nvPr>
            <p:ph idx="1"/>
          </p:nvPr>
        </p:nvSpPr>
        <p:spPr>
          <a:xfrm>
            <a:off x="457200" y="1268760"/>
            <a:ext cx="8229600" cy="4857403"/>
          </a:xfrm>
        </p:spPr>
        <p:txBody>
          <a:bodyPr>
            <a:normAutofit fontScale="92500" lnSpcReduction="20000"/>
          </a:bodyPr>
          <a:lstStyle/>
          <a:p>
            <a:pPr lvl="0"/>
            <a:r>
              <a:rPr lang="nb-NO" dirty="0" smtClean="0"/>
              <a:t>Blant tiltaksarrangørene er det ulike oppfatninger og forventninger i forhold til hvilken effekt tiltakene kan gi. Til tross for at man arbeider målrettet i forhold til den enkelte deltaker med opplæring, støtte og tilrettelegging gir de uttrykk for at i beste fall kan man få formidlet deltakerne over i nye tiltak.  </a:t>
            </a:r>
          </a:p>
          <a:p>
            <a:pPr lvl="0"/>
            <a:r>
              <a:rPr lang="nb-NO" dirty="0" smtClean="0"/>
              <a:t>Mange av deltakerne gir også uttrykk for at de har gått i ulike typer tiltak over lengre tid.. Derigjennom står man i fare for at deltakerne blir </a:t>
            </a:r>
            <a:r>
              <a:rPr lang="nb-NO" dirty="0" err="1" smtClean="0"/>
              <a:t>klientifisert</a:t>
            </a:r>
            <a:r>
              <a:rPr lang="nb-NO" dirty="0" smtClean="0"/>
              <a:t> og justerer egne forventninger i forhold til en videre klienttilværelse.</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22</a:t>
            </a:fld>
            <a:endParaRPr lang="nb-NO"/>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Avslutning</a:t>
            </a:r>
            <a:endParaRPr lang="nb-NO" b="1" dirty="0"/>
          </a:p>
        </p:txBody>
      </p:sp>
      <p:sp>
        <p:nvSpPr>
          <p:cNvPr id="3" name="Plassholder for innhold 2"/>
          <p:cNvSpPr>
            <a:spLocks noGrp="1"/>
          </p:cNvSpPr>
          <p:nvPr>
            <p:ph idx="1"/>
          </p:nvPr>
        </p:nvSpPr>
        <p:spPr>
          <a:xfrm>
            <a:off x="457200" y="1268760"/>
            <a:ext cx="8229600" cy="4857403"/>
          </a:xfrm>
        </p:spPr>
        <p:txBody>
          <a:bodyPr>
            <a:normAutofit lnSpcReduction="10000"/>
          </a:bodyPr>
          <a:lstStyle/>
          <a:p>
            <a:r>
              <a:rPr lang="nb-NO" dirty="0" smtClean="0"/>
              <a:t>Det er fortsatt behov for en videre dialog rundt utvikling og drift av tiltakene. Samtlige av tiltakene har forbedringsmuligheter, når det gjelder tilrettelegging og metodeutvikling.</a:t>
            </a:r>
          </a:p>
          <a:p>
            <a:r>
              <a:rPr lang="nb-NO" dirty="0" smtClean="0"/>
              <a:t>Det er behov for å fokusere mer på den metodiske tilnærming og hvordan tiltakene ledes, dvs. hvordan tiltaksarrangørene forstår og praktiserer metodikken.  Kontakten ut mot ordinert arbeidsliv er også en viktig faktor som bør kartlegges nærmere. </a:t>
            </a:r>
          </a:p>
          <a:p>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23</a:t>
            </a:fld>
            <a:endParaRPr 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Stavne Arbeid og Kompetanse KF. </a:t>
            </a:r>
            <a:br>
              <a:rPr lang="nb-NO" b="1" dirty="0" smtClean="0"/>
            </a:br>
            <a:endParaRPr lang="nb-NO" dirty="0"/>
          </a:p>
        </p:txBody>
      </p:sp>
      <p:sp>
        <p:nvSpPr>
          <p:cNvPr id="3" name="Plassholder for innhold 2"/>
          <p:cNvSpPr>
            <a:spLocks noGrp="1"/>
          </p:cNvSpPr>
          <p:nvPr>
            <p:ph sz="half" idx="1"/>
          </p:nvPr>
        </p:nvSpPr>
        <p:spPr>
          <a:xfrm>
            <a:off x="323528" y="1600200"/>
            <a:ext cx="4392488" cy="4709120"/>
          </a:xfrm>
        </p:spPr>
        <p:txBody>
          <a:bodyPr>
            <a:normAutofit fontScale="92500" lnSpcReduction="10000"/>
          </a:bodyPr>
          <a:lstStyle/>
          <a:p>
            <a:pPr marL="0" indent="0">
              <a:buNone/>
            </a:pPr>
            <a:r>
              <a:rPr lang="nb-NO" dirty="0" smtClean="0"/>
              <a:t>Stavne har en rekke arbeidsrettede tiltaksplasser øremerket personer med psykiske helseproblemer, som faller inn under målgruppene i Vilje Viser Vei (VVV). </a:t>
            </a:r>
          </a:p>
          <a:p>
            <a:pPr marL="0" indent="0">
              <a:buNone/>
            </a:pPr>
            <a:r>
              <a:rPr lang="nb-NO" dirty="0" smtClean="0"/>
              <a:t>Stavne mottar henvisning til plasser fra NAV og starter jobben med den enkelte derfra, som regel i samarbeid med behandlingsapparatet.</a:t>
            </a:r>
          </a:p>
          <a:p>
            <a:pPr marL="0" indent="0">
              <a:buNone/>
            </a:pPr>
            <a:r>
              <a:rPr lang="nb-NO" dirty="0" smtClean="0"/>
              <a:t> </a:t>
            </a:r>
            <a:r>
              <a:rPr lang="nb-NO" dirty="0" smtClean="0">
                <a:hlinkClick r:id="rId3"/>
              </a:rPr>
              <a:t>http://www.stavne.no/</a:t>
            </a:r>
            <a:endParaRPr lang="nb-NO" dirty="0" smtClean="0"/>
          </a:p>
          <a:p>
            <a:pPr marL="0" indent="0">
              <a:buNone/>
            </a:pPr>
            <a:endParaRPr lang="nb-NO" dirty="0" smtClean="0"/>
          </a:p>
        </p:txBody>
      </p:sp>
      <p:sp>
        <p:nvSpPr>
          <p:cNvPr id="5" name="Plassholder for lysbildenummer 4"/>
          <p:cNvSpPr>
            <a:spLocks noGrp="1"/>
          </p:cNvSpPr>
          <p:nvPr>
            <p:ph type="sldNum" sz="quarter" idx="12"/>
          </p:nvPr>
        </p:nvSpPr>
        <p:spPr/>
        <p:txBody>
          <a:bodyPr/>
          <a:lstStyle/>
          <a:p>
            <a:fld id="{3F2142C0-135F-4FFE-BE75-8D01D2B1B00B}" type="slidenum">
              <a:rPr lang="nb-NO" smtClean="0"/>
              <a:pPr/>
              <a:t>3</a:t>
            </a:fld>
            <a:endParaRPr lang="nb-NO"/>
          </a:p>
        </p:txBody>
      </p:sp>
      <p:pic>
        <p:nvPicPr>
          <p:cNvPr id="1026" name="Picture 2"/>
          <p:cNvPicPr>
            <a:picLocks noGrp="1" noChangeAspect="1" noChangeArrowheads="1"/>
          </p:cNvPicPr>
          <p:nvPr>
            <p:ph sz="half" idx="2"/>
          </p:nvPr>
        </p:nvPicPr>
        <p:blipFill>
          <a:blip r:embed="rId4" cstate="print"/>
          <a:srcRect/>
          <a:stretch>
            <a:fillRect/>
          </a:stretch>
        </p:blipFill>
        <p:spPr bwMode="auto">
          <a:xfrm>
            <a:off x="4726079" y="1600200"/>
            <a:ext cx="388284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Stavne – Skomakerverkstedet</a:t>
            </a:r>
            <a:endParaRPr lang="nb-NO" b="1" dirty="0"/>
          </a:p>
        </p:txBody>
      </p:sp>
      <p:sp>
        <p:nvSpPr>
          <p:cNvPr id="3" name="Plassholder for innhold 2"/>
          <p:cNvSpPr>
            <a:spLocks noGrp="1"/>
          </p:cNvSpPr>
          <p:nvPr>
            <p:ph sz="half" idx="1"/>
          </p:nvPr>
        </p:nvSpPr>
        <p:spPr>
          <a:xfrm>
            <a:off x="323528" y="1600200"/>
            <a:ext cx="5256584" cy="5069160"/>
          </a:xfrm>
        </p:spPr>
        <p:txBody>
          <a:bodyPr>
            <a:normAutofit fontScale="92500" lnSpcReduction="10000"/>
          </a:bodyPr>
          <a:lstStyle/>
          <a:p>
            <a:pPr marL="0" indent="0">
              <a:buNone/>
            </a:pPr>
            <a:r>
              <a:rPr lang="nb-NO" dirty="0" smtClean="0"/>
              <a:t>Deltakerne inngår i en arbeidsplass som ligger langt opptil ordinært arbeidsliv.  </a:t>
            </a:r>
          </a:p>
          <a:p>
            <a:pPr marL="0" indent="0">
              <a:buNone/>
            </a:pPr>
            <a:r>
              <a:rPr lang="nb-NO" dirty="0" smtClean="0"/>
              <a:t>Ca. halvparten er personer med annen kulturell bakgrunn. Hovedfokus er mer på psykiske problemer. </a:t>
            </a:r>
          </a:p>
          <a:p>
            <a:pPr marL="0" indent="0">
              <a:buNone/>
            </a:pPr>
            <a:r>
              <a:rPr lang="nb-NO" dirty="0" smtClean="0"/>
              <a:t>De får konkret opplæring i ferdigheter med skomakerarbeid samt oppfølging så de kan oppleve mestring. </a:t>
            </a:r>
          </a:p>
          <a:p>
            <a:pPr marL="0" indent="0">
              <a:buNone/>
            </a:pPr>
            <a:r>
              <a:rPr lang="nb-NO" dirty="0" smtClean="0"/>
              <a:t>De både lærer noe og får dokumentasjon på dette.</a:t>
            </a:r>
          </a:p>
          <a:p>
            <a:endParaRPr lang="nb-NO" dirty="0"/>
          </a:p>
        </p:txBody>
      </p:sp>
      <p:sp>
        <p:nvSpPr>
          <p:cNvPr id="5" name="Plassholder for lysbildenummer 4"/>
          <p:cNvSpPr>
            <a:spLocks noGrp="1"/>
          </p:cNvSpPr>
          <p:nvPr>
            <p:ph type="sldNum" sz="quarter" idx="12"/>
          </p:nvPr>
        </p:nvSpPr>
        <p:spPr/>
        <p:txBody>
          <a:bodyPr/>
          <a:lstStyle/>
          <a:p>
            <a:fld id="{3F2142C0-135F-4FFE-BE75-8D01D2B1B00B}" type="slidenum">
              <a:rPr lang="nb-NO" smtClean="0"/>
              <a:pPr/>
              <a:t>4</a:t>
            </a:fld>
            <a:endParaRPr lang="nb-NO"/>
          </a:p>
        </p:txBody>
      </p:sp>
      <p:pic>
        <p:nvPicPr>
          <p:cNvPr id="3074" name="Picture 2" descr="C:\Users\kjj\Documents\Interreg\Skomakerverkstedet\DCIM\106CANON\IMG_2584.JPG"/>
          <p:cNvPicPr>
            <a:picLocks noGrp="1" noChangeAspect="1" noChangeArrowheads="1"/>
          </p:cNvPicPr>
          <p:nvPr>
            <p:ph sz="half" idx="2"/>
          </p:nvPr>
        </p:nvPicPr>
        <p:blipFill>
          <a:blip r:embed="rId3" cstate="print"/>
          <a:srcRect/>
          <a:stretch>
            <a:fillRect/>
          </a:stretch>
        </p:blipFill>
        <p:spPr bwMode="auto">
          <a:xfrm>
            <a:off x="5508104" y="1628800"/>
            <a:ext cx="3394472" cy="45259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Stavne – </a:t>
            </a:r>
            <a:r>
              <a:rPr lang="nb-NO" b="1" dirty="0" err="1" smtClean="0"/>
              <a:t>Valentinlyst</a:t>
            </a:r>
            <a:endParaRPr lang="nb-NO" b="1" dirty="0"/>
          </a:p>
        </p:txBody>
      </p:sp>
      <p:sp>
        <p:nvSpPr>
          <p:cNvPr id="3" name="Plassholder for innhold 2"/>
          <p:cNvSpPr>
            <a:spLocks noGrp="1"/>
          </p:cNvSpPr>
          <p:nvPr>
            <p:ph sz="half" idx="1"/>
          </p:nvPr>
        </p:nvSpPr>
        <p:spPr>
          <a:xfrm>
            <a:off x="251520" y="1412776"/>
            <a:ext cx="4752528" cy="5112568"/>
          </a:xfrm>
        </p:spPr>
        <p:txBody>
          <a:bodyPr>
            <a:normAutofit fontScale="92500" lnSpcReduction="20000"/>
          </a:bodyPr>
          <a:lstStyle/>
          <a:p>
            <a:pPr marL="0" indent="0">
              <a:buNone/>
            </a:pPr>
            <a:r>
              <a:rPr lang="nb-NO" dirty="0" smtClean="0"/>
              <a:t>Tiltaket tilbyr arbeidspraksis i ordinær sykehjemsvirksomhet  med tett individuell oppfølging , et delprosjekt under Vilje Viser Vei i NAV.</a:t>
            </a:r>
          </a:p>
          <a:p>
            <a:pPr marL="0" indent="0">
              <a:buNone/>
            </a:pPr>
            <a:r>
              <a:rPr lang="nb-NO" dirty="0" smtClean="0"/>
              <a:t>Det retter seg hovedsakelig mot unge voksne med psykiske lidelser som trenger bistand for å komme seg ut i lønnet arbeid.</a:t>
            </a:r>
          </a:p>
          <a:p>
            <a:pPr marL="0" indent="0">
              <a:buNone/>
            </a:pPr>
            <a:r>
              <a:rPr lang="nb-NO" dirty="0" smtClean="0"/>
              <a:t>Det er tilrettelegger fra Stavne Gård og egen veileder på </a:t>
            </a:r>
            <a:r>
              <a:rPr lang="nb-NO" dirty="0" err="1" smtClean="0"/>
              <a:t>Valentinlyst</a:t>
            </a:r>
            <a:r>
              <a:rPr lang="nb-NO" dirty="0" smtClean="0"/>
              <a:t> sykehjem i Trondheim</a:t>
            </a:r>
          </a:p>
          <a:p>
            <a:pPr marL="0" indent="0">
              <a:buNone/>
            </a:pPr>
            <a:r>
              <a:rPr lang="nb-NO" dirty="0" smtClean="0">
                <a:hlinkClick r:id="rId3"/>
              </a:rPr>
              <a:t>http://www.idebanken.org/S%C3%B8k?offset=0&amp;queryparameter=valentinlyst</a:t>
            </a:r>
            <a:endParaRPr lang="nb-NO" dirty="0" smtClean="0"/>
          </a:p>
          <a:p>
            <a:pPr marL="0" indent="0">
              <a:buNone/>
            </a:pPr>
            <a:endParaRPr lang="nb-NO" dirty="0"/>
          </a:p>
        </p:txBody>
      </p:sp>
      <p:sp>
        <p:nvSpPr>
          <p:cNvPr id="5" name="Plassholder for lysbildenummer 4"/>
          <p:cNvSpPr>
            <a:spLocks noGrp="1"/>
          </p:cNvSpPr>
          <p:nvPr>
            <p:ph type="sldNum" sz="quarter" idx="12"/>
          </p:nvPr>
        </p:nvSpPr>
        <p:spPr/>
        <p:txBody>
          <a:bodyPr/>
          <a:lstStyle/>
          <a:p>
            <a:fld id="{3F2142C0-135F-4FFE-BE75-8D01D2B1B00B}" type="slidenum">
              <a:rPr lang="nb-NO" smtClean="0"/>
              <a:pPr/>
              <a:t>5</a:t>
            </a:fld>
            <a:endParaRPr lang="nb-NO"/>
          </a:p>
        </p:txBody>
      </p:sp>
      <p:pic>
        <p:nvPicPr>
          <p:cNvPr id="5122" name="Picture 2"/>
          <p:cNvPicPr>
            <a:picLocks noGrp="1" noChangeAspect="1" noChangeArrowheads="1"/>
          </p:cNvPicPr>
          <p:nvPr>
            <p:ph sz="half" idx="2"/>
          </p:nvPr>
        </p:nvPicPr>
        <p:blipFill>
          <a:blip r:embed="rId4" cstate="print"/>
          <a:srcRect/>
          <a:stretch>
            <a:fillRect/>
          </a:stretch>
        </p:blipFill>
        <p:spPr bwMode="auto">
          <a:xfrm>
            <a:off x="5076056" y="1412776"/>
            <a:ext cx="382257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Skomakerverkstedet</a:t>
            </a:r>
            <a:endParaRPr lang="nb-NO" b="1" dirty="0"/>
          </a:p>
        </p:txBody>
      </p:sp>
      <p:sp>
        <p:nvSpPr>
          <p:cNvPr id="3" name="Plassholder for innhold 2"/>
          <p:cNvSpPr>
            <a:spLocks noGrp="1"/>
          </p:cNvSpPr>
          <p:nvPr>
            <p:ph sz="half" idx="1"/>
          </p:nvPr>
        </p:nvSpPr>
        <p:spPr>
          <a:xfrm>
            <a:off x="323528" y="1412776"/>
            <a:ext cx="4896544" cy="5112568"/>
          </a:xfrm>
        </p:spPr>
        <p:txBody>
          <a:bodyPr>
            <a:normAutofit fontScale="85000" lnSpcReduction="20000"/>
          </a:bodyPr>
          <a:lstStyle/>
          <a:p>
            <a:pPr marL="0" indent="0">
              <a:buNone/>
            </a:pPr>
            <a:r>
              <a:rPr lang="nb-NO" dirty="0" smtClean="0"/>
              <a:t>De er med på å skape og produsere reelle produkter og tjenester som er etterspurte, som filing av nøkler, lage belter, sandaler, reparasjoner av kofferter, vesker etc. </a:t>
            </a:r>
          </a:p>
          <a:p>
            <a:pPr marL="0" indent="0">
              <a:buNone/>
            </a:pPr>
            <a:r>
              <a:rPr lang="nb-NO" dirty="0" smtClean="0"/>
              <a:t>De får muligheter til å være kreative i det de lager. </a:t>
            </a:r>
          </a:p>
          <a:p>
            <a:pPr marL="0" indent="0">
              <a:buNone/>
            </a:pPr>
            <a:r>
              <a:rPr lang="nb-NO" dirty="0" smtClean="0"/>
              <a:t>De får også være med på å kjøre ut det de har reparert til butikker og øvrige. På den måten får de oppleve en verdsatt sosial rolle ved at de får positive tilbakemeldinger.</a:t>
            </a:r>
          </a:p>
          <a:p>
            <a:pPr marL="0" indent="0">
              <a:buNone/>
            </a:pPr>
            <a:endParaRPr lang="nb-NO" dirty="0" smtClean="0"/>
          </a:p>
          <a:p>
            <a:pPr marL="0" indent="0">
              <a:buNone/>
            </a:pPr>
            <a:r>
              <a:rPr lang="nb-NO" dirty="0" smtClean="0">
                <a:hlinkClick r:id="rId3"/>
              </a:rPr>
              <a:t>http://www.stavne.no/prod-og-salg-mainmenu-5/skomakerverksted.html</a:t>
            </a:r>
            <a:endParaRPr lang="nb-NO" dirty="0" smtClean="0"/>
          </a:p>
          <a:p>
            <a:pPr marL="0" indent="0">
              <a:buNone/>
            </a:pPr>
            <a:endParaRPr lang="nb-NO" dirty="0"/>
          </a:p>
        </p:txBody>
      </p:sp>
      <p:sp>
        <p:nvSpPr>
          <p:cNvPr id="5" name="Plassholder for lysbildenummer 4"/>
          <p:cNvSpPr>
            <a:spLocks noGrp="1"/>
          </p:cNvSpPr>
          <p:nvPr>
            <p:ph type="sldNum" sz="quarter" idx="12"/>
          </p:nvPr>
        </p:nvSpPr>
        <p:spPr/>
        <p:txBody>
          <a:bodyPr/>
          <a:lstStyle/>
          <a:p>
            <a:fld id="{3F2142C0-135F-4FFE-BE75-8D01D2B1B00B}" type="slidenum">
              <a:rPr lang="nb-NO" smtClean="0"/>
              <a:pPr/>
              <a:t>6</a:t>
            </a:fld>
            <a:endParaRPr lang="nb-NO"/>
          </a:p>
        </p:txBody>
      </p:sp>
      <p:pic>
        <p:nvPicPr>
          <p:cNvPr id="4098" name="Picture 2" descr="C:\Users\kjj\Documents\Interreg\Skomakerverkstedet\DCIM\106CANON\IMG_2581.JPG"/>
          <p:cNvPicPr>
            <a:picLocks noGrp="1" noChangeAspect="1" noChangeArrowheads="1"/>
          </p:cNvPicPr>
          <p:nvPr>
            <p:ph sz="half" idx="2"/>
          </p:nvPr>
        </p:nvPicPr>
        <p:blipFill>
          <a:blip r:embed="rId4" cstate="print"/>
          <a:srcRect/>
          <a:stretch>
            <a:fillRect/>
          </a:stretch>
        </p:blipFill>
        <p:spPr bwMode="auto">
          <a:xfrm>
            <a:off x="5148064" y="1412776"/>
            <a:ext cx="3538736" cy="45365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Euroskolen</a:t>
            </a:r>
            <a:endParaRPr lang="nb-NO" b="1" dirty="0"/>
          </a:p>
        </p:txBody>
      </p:sp>
      <p:sp>
        <p:nvSpPr>
          <p:cNvPr id="3" name="Plassholder for innhold 2"/>
          <p:cNvSpPr>
            <a:spLocks noGrp="1"/>
          </p:cNvSpPr>
          <p:nvPr>
            <p:ph sz="half" idx="1"/>
          </p:nvPr>
        </p:nvSpPr>
        <p:spPr>
          <a:xfrm>
            <a:off x="457200" y="1600200"/>
            <a:ext cx="4330824" cy="4997152"/>
          </a:xfrm>
        </p:spPr>
        <p:txBody>
          <a:bodyPr>
            <a:normAutofit lnSpcReduction="10000"/>
          </a:bodyPr>
          <a:lstStyle/>
          <a:p>
            <a:pPr marL="0" indent="0">
              <a:buNone/>
            </a:pPr>
            <a:r>
              <a:rPr lang="nb-NO" dirty="0" smtClean="0"/>
              <a:t>Euroskolen arbeider med utvikling og gjennomføring av arbeidsmarkedskurs og individuell veiledning av arbeidssøkere med blant annet psykiske vansker.  </a:t>
            </a:r>
          </a:p>
          <a:p>
            <a:pPr marL="0" indent="0">
              <a:buNone/>
            </a:pPr>
            <a:r>
              <a:rPr lang="nb-NO" dirty="0" smtClean="0"/>
              <a:t>De fleste av kursene og tilbudene gjennomføres på oppdrag for NAV(VVV), og opptak må søkes gjennom lokalt NAV kontor. </a:t>
            </a:r>
          </a:p>
          <a:p>
            <a:pPr marL="0" indent="0">
              <a:buNone/>
            </a:pPr>
            <a:r>
              <a:rPr lang="nb-NO" dirty="0" smtClean="0">
                <a:hlinkClick r:id="rId3"/>
              </a:rPr>
              <a:t>http://euroskolen.no/</a:t>
            </a:r>
            <a:endParaRPr lang="nb-NO" dirty="0" smtClean="0"/>
          </a:p>
          <a:p>
            <a:pPr marL="0" indent="0">
              <a:buNone/>
            </a:pPr>
            <a:endParaRPr lang="nb-NO" dirty="0" smtClean="0"/>
          </a:p>
          <a:p>
            <a:pPr marL="0" indent="0">
              <a:buNone/>
            </a:pPr>
            <a:endParaRPr lang="nb-NO" dirty="0" smtClean="0"/>
          </a:p>
          <a:p>
            <a:pPr marL="0" indent="0">
              <a:buNone/>
            </a:pPr>
            <a:endParaRPr lang="nb-NO" dirty="0" smtClean="0"/>
          </a:p>
          <a:p>
            <a:endParaRPr lang="nb-NO" dirty="0"/>
          </a:p>
        </p:txBody>
      </p:sp>
      <p:sp>
        <p:nvSpPr>
          <p:cNvPr id="5" name="Plassholder for lysbildenummer 4"/>
          <p:cNvSpPr>
            <a:spLocks noGrp="1"/>
          </p:cNvSpPr>
          <p:nvPr>
            <p:ph type="sldNum" sz="quarter" idx="12"/>
          </p:nvPr>
        </p:nvSpPr>
        <p:spPr/>
        <p:txBody>
          <a:bodyPr/>
          <a:lstStyle/>
          <a:p>
            <a:fld id="{3F2142C0-135F-4FFE-BE75-8D01D2B1B00B}" type="slidenum">
              <a:rPr lang="nb-NO" smtClean="0"/>
              <a:pPr/>
              <a:t>7</a:t>
            </a:fld>
            <a:endParaRPr lang="nb-NO"/>
          </a:p>
        </p:txBody>
      </p:sp>
      <p:pic>
        <p:nvPicPr>
          <p:cNvPr id="9218" name="Picture 2"/>
          <p:cNvPicPr>
            <a:picLocks noGrp="1" noChangeAspect="1" noChangeArrowheads="1"/>
          </p:cNvPicPr>
          <p:nvPr>
            <p:ph sz="half" idx="2"/>
          </p:nvPr>
        </p:nvPicPr>
        <p:blipFill>
          <a:blip r:embed="rId4" cstate="print"/>
          <a:srcRect/>
          <a:stretch>
            <a:fillRect/>
          </a:stretch>
        </p:blipFill>
        <p:spPr bwMode="auto">
          <a:xfrm>
            <a:off x="4648200" y="2132856"/>
            <a:ext cx="4038600" cy="331236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Euroskolen fort…</a:t>
            </a:r>
            <a:endParaRPr lang="nb-NO" b="1" dirty="0"/>
          </a:p>
        </p:txBody>
      </p:sp>
      <p:sp>
        <p:nvSpPr>
          <p:cNvPr id="3" name="Plassholder for innhold 2"/>
          <p:cNvSpPr>
            <a:spLocks noGrp="1"/>
          </p:cNvSpPr>
          <p:nvPr>
            <p:ph sz="half" idx="1"/>
          </p:nvPr>
        </p:nvSpPr>
        <p:spPr>
          <a:xfrm>
            <a:off x="251520" y="1600200"/>
            <a:ext cx="4464496" cy="4525963"/>
          </a:xfrm>
        </p:spPr>
        <p:txBody>
          <a:bodyPr>
            <a:normAutofit fontScale="92500" lnSpcReduction="20000"/>
          </a:bodyPr>
          <a:lstStyle/>
          <a:p>
            <a:pPr marL="0" indent="0">
              <a:buNone/>
            </a:pPr>
            <a:r>
              <a:rPr lang="nb-NO" dirty="0" smtClean="0"/>
              <a:t>Hovedoppgaven er å avklare kunnskap, ressurser og ønsker hos deltakere samt kvalifisere og formidle deltakere slik at de får en god overgang til det ordinære arbeidsliv. </a:t>
            </a:r>
          </a:p>
          <a:p>
            <a:pPr marL="0" indent="0">
              <a:buNone/>
            </a:pPr>
            <a:r>
              <a:rPr lang="nb-NO" dirty="0" smtClean="0"/>
              <a:t>Deltakerne deltar både i teoriopplæring og praksis på ordinære arbeidsplasser.</a:t>
            </a:r>
          </a:p>
          <a:p>
            <a:pPr marL="0" indent="0">
              <a:buNone/>
            </a:pPr>
            <a:r>
              <a:rPr lang="nb-NO" dirty="0" smtClean="0"/>
              <a:t>For arbeidsgiverne som de samarbeider med, skal de være en troverdig og langsiktig rekrutteringskilde.</a:t>
            </a:r>
          </a:p>
          <a:p>
            <a:pPr marL="0" indent="0">
              <a:buNone/>
            </a:pPr>
            <a:endParaRPr lang="nb-NO" dirty="0"/>
          </a:p>
        </p:txBody>
      </p:sp>
      <p:sp>
        <p:nvSpPr>
          <p:cNvPr id="5" name="Plassholder for lysbildenummer 4"/>
          <p:cNvSpPr>
            <a:spLocks noGrp="1"/>
          </p:cNvSpPr>
          <p:nvPr>
            <p:ph type="sldNum" sz="quarter" idx="12"/>
          </p:nvPr>
        </p:nvSpPr>
        <p:spPr/>
        <p:txBody>
          <a:bodyPr/>
          <a:lstStyle/>
          <a:p>
            <a:fld id="{3F2142C0-135F-4FFE-BE75-8D01D2B1B00B}" type="slidenum">
              <a:rPr lang="nb-NO" smtClean="0"/>
              <a:pPr/>
              <a:t>8</a:t>
            </a:fld>
            <a:endParaRPr lang="nb-NO"/>
          </a:p>
        </p:txBody>
      </p:sp>
      <p:pic>
        <p:nvPicPr>
          <p:cNvPr id="10242" name="Picture 2"/>
          <p:cNvPicPr>
            <a:picLocks noGrp="1" noChangeAspect="1" noChangeArrowheads="1"/>
          </p:cNvPicPr>
          <p:nvPr>
            <p:ph sz="half" idx="2"/>
          </p:nvPr>
        </p:nvPicPr>
        <p:blipFill>
          <a:blip r:embed="rId3" cstate="print"/>
          <a:srcRect/>
          <a:stretch>
            <a:fillRect/>
          </a:stretch>
        </p:blipFill>
        <p:spPr bwMode="auto">
          <a:xfrm>
            <a:off x="4778084" y="1844824"/>
            <a:ext cx="3853038" cy="396044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Begreper</a:t>
            </a:r>
            <a:endParaRPr lang="nb-NO" b="1" dirty="0"/>
          </a:p>
        </p:txBody>
      </p:sp>
      <p:sp>
        <p:nvSpPr>
          <p:cNvPr id="3" name="Plassholder for innhold 2"/>
          <p:cNvSpPr>
            <a:spLocks noGrp="1"/>
          </p:cNvSpPr>
          <p:nvPr>
            <p:ph idx="1"/>
          </p:nvPr>
        </p:nvSpPr>
        <p:spPr/>
        <p:txBody>
          <a:bodyPr>
            <a:normAutofit/>
          </a:bodyPr>
          <a:lstStyle/>
          <a:p>
            <a:r>
              <a:rPr lang="nb-NO" b="1" u="sng" dirty="0" smtClean="0"/>
              <a:t>Tiltak</a:t>
            </a:r>
            <a:r>
              <a:rPr lang="nb-NO" dirty="0" smtClean="0"/>
              <a:t> er en systematisk innsats for å frambringe en ønsket endring på individuelt, gruppe, organisasjon eller samfunnsnivå .</a:t>
            </a:r>
          </a:p>
          <a:p>
            <a:pPr>
              <a:buNone/>
            </a:pPr>
            <a:r>
              <a:rPr lang="nb-NO" dirty="0" smtClean="0"/>
              <a:t>	Godt utviklede tiltak må sies å være ”verktøy” i sosialt arbeid.</a:t>
            </a:r>
          </a:p>
          <a:p>
            <a:pPr>
              <a:tabLst>
                <a:tab pos="3589338" algn="l"/>
              </a:tabLst>
            </a:pPr>
            <a:r>
              <a:rPr lang="nb-NO" b="1" dirty="0" smtClean="0"/>
              <a:t>Tiltaksarrangør  </a:t>
            </a:r>
            <a:r>
              <a:rPr lang="nb-NO" dirty="0" smtClean="0"/>
              <a:t>er en som gjennomfører tiltak på vegne av NAV – både praktisk og faglig, rapporterer til NAV</a:t>
            </a:r>
            <a:endParaRPr lang="nb-NO" dirty="0"/>
          </a:p>
        </p:txBody>
      </p:sp>
      <p:sp>
        <p:nvSpPr>
          <p:cNvPr id="4" name="Plassholder for lysbildenummer 3"/>
          <p:cNvSpPr>
            <a:spLocks noGrp="1"/>
          </p:cNvSpPr>
          <p:nvPr>
            <p:ph type="sldNum" sz="quarter" idx="12"/>
          </p:nvPr>
        </p:nvSpPr>
        <p:spPr/>
        <p:txBody>
          <a:bodyPr/>
          <a:lstStyle/>
          <a:p>
            <a:fld id="{3F2142C0-135F-4FFE-BE75-8D01D2B1B00B}" type="slidenum">
              <a:rPr lang="nb-NO" smtClean="0"/>
              <a:pPr/>
              <a:t>9</a:t>
            </a:fld>
            <a:endParaRPr lang="nb-NO"/>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1543</Words>
  <Application>Microsoft Office PowerPoint</Application>
  <PresentationFormat>Skjermfremvisning (4:3)</PresentationFormat>
  <Paragraphs>136</Paragraphs>
  <Slides>23</Slides>
  <Notes>23</Notes>
  <HiddenSlides>0</HiddenSlides>
  <MMClips>0</MMClips>
  <ScaleCrop>false</ScaleCrop>
  <HeadingPairs>
    <vt:vector size="4" baseType="variant">
      <vt:variant>
        <vt:lpstr>Tema</vt:lpstr>
      </vt:variant>
      <vt:variant>
        <vt:i4>1</vt:i4>
      </vt:variant>
      <vt:variant>
        <vt:lpstr>Lysbildetitler</vt:lpstr>
      </vt:variant>
      <vt:variant>
        <vt:i4>23</vt:i4>
      </vt:variant>
    </vt:vector>
  </HeadingPairs>
  <TitlesOfParts>
    <vt:vector size="24" baseType="lpstr">
      <vt:lpstr>Office-tema</vt:lpstr>
      <vt:lpstr>Evaluering av tiltaksarrangører  for NAV</vt:lpstr>
      <vt:lpstr>Bakgrunn</vt:lpstr>
      <vt:lpstr>Stavne Arbeid og Kompetanse KF.  </vt:lpstr>
      <vt:lpstr>Stavne – Skomakerverkstedet</vt:lpstr>
      <vt:lpstr>Stavne – Valentinlyst</vt:lpstr>
      <vt:lpstr>Skomakerverkstedet</vt:lpstr>
      <vt:lpstr>Euroskolen</vt:lpstr>
      <vt:lpstr>Euroskolen fort…</vt:lpstr>
      <vt:lpstr>Begreper</vt:lpstr>
      <vt:lpstr>Elementer i tiltaksarbeid</vt:lpstr>
      <vt:lpstr>Tiltaksarbeid</vt:lpstr>
      <vt:lpstr>Mål for prosjektet </vt:lpstr>
      <vt:lpstr>Problemstillinger</vt:lpstr>
      <vt:lpstr>Problemstillinger forts..</vt:lpstr>
      <vt:lpstr>Arbeidsform - metode</vt:lpstr>
      <vt:lpstr>Resultater</vt:lpstr>
      <vt:lpstr>Resultater…..</vt:lpstr>
      <vt:lpstr>Resultater….</vt:lpstr>
      <vt:lpstr>Resultater</vt:lpstr>
      <vt:lpstr>Samarbeid med behandlingsapparatet</vt:lpstr>
      <vt:lpstr>Resultater</vt:lpstr>
      <vt:lpstr>Resultater</vt:lpstr>
      <vt:lpstr>Avslutning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arbeidsformer og, aktuelle tiltak og tilnærminger for inkludering av mennesker med psykiske lidelser i arbeidslivet</dc:title>
  <dc:creator>kjj</dc:creator>
  <cp:lastModifiedBy>kjj</cp:lastModifiedBy>
  <cp:revision>56</cp:revision>
  <dcterms:created xsi:type="dcterms:W3CDTF">2011-09-02T11:12:53Z</dcterms:created>
  <dcterms:modified xsi:type="dcterms:W3CDTF">2011-10-27T09:20:53Z</dcterms:modified>
</cp:coreProperties>
</file>