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69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08FC6-BFD5-48DF-964C-86AA9C635863}" type="datetimeFigureOut">
              <a:rPr lang="nb-NO" smtClean="0"/>
              <a:pPr/>
              <a:t>08.09.2011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053EF-1A5F-43E6-A6F5-2B6272D2D02A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053EF-1A5F-43E6-A6F5-2B6272D2D02A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DB86-9763-4F2D-9AD8-B42F85341767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AF9-0F93-4F4C-B982-119299DA8AD7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537-6530-4F49-A4A3-619521A2DEC3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B3A4-9D59-4A63-8E8F-3AFF1B67440C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FF4-D59B-44B9-AA49-7244F6FE8314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E3A3-A9FA-4AF6-98B5-C554B560F67C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F47-120C-40F6-9D2D-81FEBF1E4806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44C-D7B0-4589-B7A1-4BA9092DF01B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9B58-7608-4A77-A7ED-627C9D286F9F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54CD-ABD5-47FA-9EF4-BB7A54C0F87A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374F-FE05-461E-BA89-AE743FF292A4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B1DA-D722-4AEE-8D2A-B17F0BEFD0E7}" type="datetime1">
              <a:rPr lang="nb-NO" smtClean="0"/>
              <a:pPr/>
              <a:t>08.09.2011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142C0-135F-4FFE-BE75-8D01D2B1B00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imsenteret.n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imsenteret.no/index.php?option=com_content&amp;view=article&amp;id=55&amp;Itemid=3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uroskolen.n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tisip.no/integrer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vne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vne.no/prod-og-salg-mainmenu-5/skomakerverkste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banken.org/S%C3%B8k?offset=0&amp;queryparameter=valentinly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vne.no/prod-og-salg-mainmenu-5/metaprint-mainmenu-58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766169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Alternative arbeidsformer, </a:t>
            </a:r>
            <a:br>
              <a:rPr lang="nb-NO" b="1" dirty="0" smtClean="0"/>
            </a:br>
            <a:r>
              <a:rPr lang="nb-NO" b="1" dirty="0" smtClean="0"/>
              <a:t>aktuelle </a:t>
            </a:r>
            <a:r>
              <a:rPr lang="nb-NO" b="1" dirty="0"/>
              <a:t>tiltak og tilnærminger for inkludering av mennesker med psykiske lidelser i arbeidslivet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35696" y="4437112"/>
            <a:ext cx="5936704" cy="1728192"/>
          </a:xfrm>
        </p:spPr>
        <p:txBody>
          <a:bodyPr>
            <a:normAutofit fontScale="85000" lnSpcReduction="20000"/>
          </a:bodyPr>
          <a:lstStyle/>
          <a:p>
            <a:endParaRPr lang="nb-NO" dirty="0" smtClean="0"/>
          </a:p>
          <a:p>
            <a:r>
              <a:rPr lang="nb-NO" b="1" dirty="0" smtClean="0"/>
              <a:t>v/ Karl Johan Johansen</a:t>
            </a:r>
          </a:p>
          <a:p>
            <a:r>
              <a:rPr lang="nb-NO" b="1" dirty="0" smtClean="0"/>
              <a:t>faglig rådgiver i </a:t>
            </a:r>
            <a:r>
              <a:rPr lang="nb-NO" b="1" dirty="0" smtClean="0"/>
              <a:t>NAPHA og </a:t>
            </a:r>
          </a:p>
          <a:p>
            <a:r>
              <a:rPr lang="nb-NO" b="1" dirty="0" smtClean="0"/>
              <a:t>prosjektleder for interregprosjekt</a:t>
            </a:r>
            <a:endParaRPr lang="nb-NO" b="1" dirty="0"/>
          </a:p>
        </p:txBody>
      </p:sp>
      <p:pic>
        <p:nvPicPr>
          <p:cNvPr id="4" name="Picture 2" descr="Naph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844824"/>
          </a:xfrm>
          <a:prstGeom prst="rect">
            <a:avLst/>
          </a:prstGeom>
          <a:noFill/>
        </p:spPr>
      </p:pic>
      <p:pic>
        <p:nvPicPr>
          <p:cNvPr id="5" name="Picture 2" descr="Naph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844824"/>
          </a:xfrm>
          <a:prstGeom prst="rect">
            <a:avLst/>
          </a:prstGeom>
          <a:noFill/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7" name="Picture 4" descr="Interr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4437112"/>
            <a:ext cx="2160240" cy="1330325"/>
          </a:xfrm>
          <a:prstGeom prst="rect">
            <a:avLst/>
          </a:prstGeom>
          <a:noFill/>
        </p:spPr>
      </p:pic>
      <p:pic>
        <p:nvPicPr>
          <p:cNvPr id="8" name="Picture 6" descr="EU_flagga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365104"/>
            <a:ext cx="18002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KIM-Senteret</a:t>
            </a:r>
            <a:r>
              <a:rPr lang="nb-NO" b="1" dirty="0" smtClean="0"/>
              <a:t>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504056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err="1" smtClean="0"/>
              <a:t>KIM-senteret</a:t>
            </a:r>
            <a:r>
              <a:rPr lang="nb-NO" dirty="0" smtClean="0"/>
              <a:t> er et brukerinitiert (Mental helse </a:t>
            </a:r>
            <a:r>
              <a:rPr lang="nb-NO" dirty="0" err="1" smtClean="0"/>
              <a:t>S-Tr</a:t>
            </a:r>
            <a:r>
              <a:rPr lang="nb-NO" dirty="0" smtClean="0"/>
              <a:t>), brukerstyrt og brukerdrevet arbeidspraksissenter for mennesker med psykiske problemer. </a:t>
            </a:r>
          </a:p>
          <a:p>
            <a:pPr marL="0" indent="0">
              <a:buNone/>
            </a:pPr>
            <a:r>
              <a:rPr lang="nb-NO" dirty="0" smtClean="0"/>
              <a:t>En prioritert gruppe vil også være unge som har behov for nettverk og aktivitet både gjennom arbeid og fritid. </a:t>
            </a:r>
          </a:p>
          <a:p>
            <a:pPr marL="0" indent="0">
              <a:buNone/>
            </a:pPr>
            <a:r>
              <a:rPr lang="nb-NO" dirty="0" smtClean="0"/>
              <a:t>De tar imot mennesker som går på arbeidsavklaringspenger eller uføretrygd fra NAV og prøver å hjelpe disse å komme seg ut i ordinært arbeid. </a:t>
            </a:r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http://kimsenteret.no/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10</a:t>
            </a:fld>
            <a:endParaRPr lang="nb-NO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35283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KIM-senteret</a:t>
            </a:r>
            <a:r>
              <a:rPr lang="nb-NO" b="1" dirty="0" smtClean="0"/>
              <a:t> - Reisverket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25881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Er et arbeidsrettet tiltak for personer under 35 år, som går i behandling og ønsker en gradvis tilbakeføring til arbeidslivet. Målet er å skape en mulighet for deltakerne til å prøve seg ut i arbeid – og kanskje på sikt finne en yrkesmulighet? </a:t>
            </a:r>
          </a:p>
          <a:p>
            <a:pPr marL="0" indent="0">
              <a:buNone/>
            </a:pPr>
            <a:r>
              <a:rPr lang="nb-NO" dirty="0" smtClean="0"/>
              <a:t>De jobber med søm/ strikking og </a:t>
            </a:r>
            <a:r>
              <a:rPr lang="nb-NO" dirty="0" err="1" smtClean="0"/>
              <a:t>redesign</a:t>
            </a:r>
            <a:r>
              <a:rPr lang="nb-NO" dirty="0" smtClean="0"/>
              <a:t> av klær og møbler samt butikk</a:t>
            </a:r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http://kimsenteret.no/index.php?option=com_content&amp;view=article&amp;id=55&amp;Itemid=31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28800"/>
            <a:ext cx="424428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Euroskolen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Euroskolen arbeider med utvikling og gjennomføring av arbeidsmarkedskurs og individuell veiledning av arbeidssøkere med blant annet psykiske vansker.  </a:t>
            </a:r>
          </a:p>
          <a:p>
            <a:pPr marL="0" indent="0">
              <a:buNone/>
            </a:pPr>
            <a:r>
              <a:rPr lang="nb-NO" dirty="0" smtClean="0"/>
              <a:t>De fleste av kursene og tilbudene gjennomføres på oppdrag for NAV(VVV), og opptak må søkes gjennom lokalt NAV kontor. </a:t>
            </a:r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http://euroskolen.no/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2856"/>
            <a:ext cx="403860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Euroskolen fort…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46449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Hovedoppgaven er å avklare kunnskap, ressurser og ønsker hos deltakere samt kvalifisere og formidle deltakere slik at de får en god overgang til det ordinære arbeidsliv. </a:t>
            </a:r>
          </a:p>
          <a:p>
            <a:pPr marL="0" indent="0">
              <a:buNone/>
            </a:pPr>
            <a:r>
              <a:rPr lang="nb-NO" dirty="0" smtClean="0"/>
              <a:t>Deltakerne deltar både i teoriopplæring og praksis på ordinære arbeidsplasser.</a:t>
            </a:r>
          </a:p>
          <a:p>
            <a:pPr marL="0" indent="0">
              <a:buNone/>
            </a:pPr>
            <a:r>
              <a:rPr lang="nb-NO" dirty="0" smtClean="0"/>
              <a:t>For arbeidsgiverne som de samarbeider med, skal de være en troverdig og langsiktig rekrutteringskilde.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084" y="1844824"/>
            <a:ext cx="385303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Aktiv start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618856" cy="456937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nb-NO" dirty="0" smtClean="0"/>
              <a:t>Tiltak i Trondheim kommune som rettet seg mot personer i aldersgruppa 16-30 år som var inaktive, men som ønsket å komme i gang i arbeidslivet eller med videre skolegang og som sliter med å nyttiggjøre seg eksisterende tiltak, og som derfor har behov for tett oppfølging.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nb-NO" dirty="0" smtClean="0"/>
              <a:t>Tiltaket er ikke lenger i drift.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93506"/>
            <a:ext cx="2735337" cy="480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Aktiv Start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nb-NO" b="1" dirty="0" smtClean="0"/>
              <a:t>Ukentlige aktiviteter som: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nb-NO" dirty="0" smtClean="0"/>
              <a:t>klatring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nb-NO" dirty="0" smtClean="0"/>
              <a:t>svømming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nb-NO" dirty="0" smtClean="0"/>
              <a:t>trim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nb-NO" dirty="0" smtClean="0"/>
              <a:t>gitarkurs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nb-NO" dirty="0" smtClean="0"/>
              <a:t>aktivitørgruppe på sykehjem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nb-NO" dirty="0" smtClean="0"/>
              <a:t>turer i skog og mark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nb-NO" dirty="0" smtClean="0"/>
              <a:t>bowling/biljard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nb-NO" dirty="0" smtClean="0"/>
              <a:t>kurs (selvhevdelse / </a:t>
            </a:r>
            <a:r>
              <a:rPr lang="nb-NO" dirty="0" err="1" smtClean="0"/>
              <a:t>depresjonsmestring</a:t>
            </a:r>
            <a:r>
              <a:rPr lang="nb-NO" dirty="0" smtClean="0"/>
              <a:t>/ filosofi)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nb-NO" dirty="0" smtClean="0"/>
              <a:t>arbeidsplassbesøk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421" y="2060848"/>
            <a:ext cx="552198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b-NO" b="1" dirty="0" smtClean="0"/>
              <a:t>Oppsummering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Her er presentert et utvalg av  det som kan omtales som alternative tiltak innenfor psykisk helsearbeid, og hvor arbeidsformen er noe annerledes enn i mer tradisjonelle tiltak.</a:t>
            </a:r>
          </a:p>
          <a:p>
            <a:r>
              <a:rPr lang="nb-NO" dirty="0" smtClean="0"/>
              <a:t>Etter hvert vil likevel også disse tiltakene framstå som mer konforme og mindre alternative.</a:t>
            </a:r>
          </a:p>
          <a:p>
            <a:r>
              <a:rPr lang="nb-NO" dirty="0" smtClean="0"/>
              <a:t>De fleste av disse tiltakene er avhengig av ikke bare innhold og rammen rundt, men av ildsjeler som til daglig vier livene sine til å oppnå resultater gjennom tiltakene.</a:t>
            </a:r>
          </a:p>
          <a:p>
            <a:r>
              <a:rPr lang="nb-NO" dirty="0" smtClean="0"/>
              <a:t>Både for disse ”sosiale entreprenørene” og for deltakerne er det viktig å bevare en del av nyskapingsånden for å ivareta ”eierskap”, utvikling og resultater som slike tiltak representerer.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Begreper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u="sng" dirty="0" smtClean="0"/>
              <a:t>Arbeidsform </a:t>
            </a:r>
            <a:r>
              <a:rPr lang="nb-NO" dirty="0" smtClean="0"/>
              <a:t>er hvordan man tilnærmer seg  en oppgave og legger opp arbeidet mht. kartlegging, samarbeid, prosess og struktur samt anvendelse av kunnskap.</a:t>
            </a:r>
          </a:p>
          <a:p>
            <a:pPr>
              <a:buNone/>
            </a:pPr>
            <a:r>
              <a:rPr lang="nb-NO" dirty="0" smtClean="0"/>
              <a:t>	Bruk av verktøy vil  som regel ha stor betydning for arbeidsformen.</a:t>
            </a:r>
          </a:p>
          <a:p>
            <a:endParaRPr lang="nb-NO" dirty="0" smtClean="0"/>
          </a:p>
          <a:p>
            <a:r>
              <a:rPr lang="nb-NO" u="sng" dirty="0" smtClean="0"/>
              <a:t>Tiltak</a:t>
            </a:r>
            <a:r>
              <a:rPr lang="nb-NO" dirty="0" smtClean="0"/>
              <a:t> er en systematisk innsats for å frambringe en ønsket endring på individuelt, gruppe, organisasjon eller samfunnsnivå .</a:t>
            </a:r>
          </a:p>
          <a:p>
            <a:pPr>
              <a:buNone/>
            </a:pPr>
            <a:r>
              <a:rPr lang="nb-NO" dirty="0" smtClean="0"/>
              <a:t>	Godt utviklede tiltak må sies å være ”verktøy” i sosialt arbeid.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Tiltaksarbeid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</p:spPr>
        <p:txBody>
          <a:bodyPr>
            <a:normAutofit/>
          </a:bodyPr>
          <a:lstStyle/>
          <a:p>
            <a:r>
              <a:rPr lang="nb-NO" dirty="0" smtClean="0"/>
              <a:t>Å sette i verk tiltak overfor marginaliserte personer i arbeidslivet handler om sosialt tiltaksarbeid, dvs. å få til målretta samarbeid med brukerne av tiltak (og andre) og bidra til å motivere dem til å ta i bruk egne ressurser på en systematisk måte. </a:t>
            </a:r>
          </a:p>
          <a:p>
            <a:r>
              <a:rPr lang="nb-NO" dirty="0" smtClean="0"/>
              <a:t>Det handler også om å kunne balansere krav og medvirkning på en slik måte at deltakerne i tiltaket føler seg ivaretatt, blir motiverte og opplever mestring.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Prosjekt ”sosial integrering av mennesker med psykiske problemer”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68052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Skal bidra til erfaringsutveksling og samarbeid mellom instanser  i Trøndelag og Jämtland om måter å utforme/drive tjenester overfor mennesker med psykiske problemer på .</a:t>
            </a:r>
          </a:p>
          <a:p>
            <a:pPr marL="0" indent="0">
              <a:buNone/>
            </a:pPr>
            <a:r>
              <a:rPr lang="nb-NO" dirty="0" smtClean="0"/>
              <a:t>Har særlig fokus på utvikling av sysselsetting/aktivitetstilbud som kan bidra til økt integrering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br>
              <a:rPr lang="nb-NO" dirty="0" smtClean="0"/>
            </a:br>
            <a:r>
              <a:rPr lang="nb-NO" sz="2600" dirty="0" smtClean="0">
                <a:hlinkClick r:id="rId3"/>
              </a:rPr>
              <a:t>http://www2.tisip.no/integrering/</a:t>
            </a:r>
            <a:endParaRPr lang="nb-NO" sz="2600" dirty="0" smtClean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38290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Stavne Arbeid og Kompetanse KF. </a:t>
            </a:r>
            <a:br>
              <a:rPr lang="nb-NO" b="1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9248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Stavne har en rekke arbeidsrettede tiltaksplasser øremerket personer med psykiske helseproblemer, som faller inn under målgruppene i Vilje Viser Vei (VVV). </a:t>
            </a:r>
          </a:p>
          <a:p>
            <a:pPr marL="0" indent="0">
              <a:buNone/>
            </a:pPr>
            <a:r>
              <a:rPr lang="nb-NO" dirty="0" smtClean="0"/>
              <a:t>Stavne mottar henvisning til plasser fra NAV og starter jobben med den enkelte derfra, som regel i samarbeid med behandlingsapparatet.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r>
              <a:rPr lang="nb-NO" dirty="0" smtClean="0">
                <a:hlinkClick r:id="rId3"/>
              </a:rPr>
              <a:t>http://www.stavne.no/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6079" y="1600200"/>
            <a:ext cx="38828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Stavne – Skomakerverkstedet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5256584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Deltakerne inngår i en arbeidsplass som ligger langt opptil ordinært arbeidsliv.  </a:t>
            </a:r>
          </a:p>
          <a:p>
            <a:pPr marL="0" indent="0">
              <a:buNone/>
            </a:pPr>
            <a:r>
              <a:rPr lang="nb-NO" dirty="0" smtClean="0"/>
              <a:t>Ca. halvparten er personer med annen kulturell bakgrunn. Hovedfokus er mer på psykiske problemer. </a:t>
            </a:r>
          </a:p>
          <a:p>
            <a:pPr marL="0" indent="0">
              <a:buNone/>
            </a:pPr>
            <a:r>
              <a:rPr lang="nb-NO" dirty="0" smtClean="0"/>
              <a:t>De får konkret opplæring i ferdigheter med skomakerarbeid samt oppfølging så de kan oppleve mestring. </a:t>
            </a:r>
          </a:p>
          <a:p>
            <a:pPr marL="0" indent="0">
              <a:buNone/>
            </a:pPr>
            <a:r>
              <a:rPr lang="nb-NO" dirty="0" smtClean="0"/>
              <a:t>De både lærer noe og får dokumentasjon på dette.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3074" name="Picture 2" descr="C:\Users\kjj\Documents\Interreg\Skomakerverkstedet\DCIM\106CANON\IMG_25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Skomakerverkstedet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896544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 er med på å skape og produsere reelle produkter og tjenester som er etterspurte, som filing av nøkler, lage belter, sandaler, reparasjoner av kofferter, vesker etc. </a:t>
            </a:r>
          </a:p>
          <a:p>
            <a:pPr marL="0" indent="0">
              <a:buNone/>
            </a:pPr>
            <a:r>
              <a:rPr lang="nb-NO" dirty="0" smtClean="0"/>
              <a:t>De får muligheter til å være kreative i det de lager. </a:t>
            </a:r>
          </a:p>
          <a:p>
            <a:pPr marL="0" indent="0">
              <a:buNone/>
            </a:pPr>
            <a:r>
              <a:rPr lang="nb-NO" dirty="0" smtClean="0"/>
              <a:t>De får også være med på å kjøre ut det de har reparert til butikker og øvrige. På den måten får de oppleve en verdsatt sosial rolle ved at de får positive tilbakemeldinger.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http://www.stavne.no/prod-og-salg-mainmenu-5/skomakerverksted.html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4098" name="Picture 2" descr="C:\Users\kjj\Documents\Interreg\Skomakerverkstedet\DCIM\106CANON\IMG_25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53873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Stavne – </a:t>
            </a:r>
            <a:r>
              <a:rPr lang="nb-NO" b="1" dirty="0" err="1" smtClean="0"/>
              <a:t>Valentinlyst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752528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Tiltaket tilbyr arbeidspraksis i ordinær sykehjemsvirksomhet  med tett individuell oppfølging , et delprosjekt under Vilje Viser Vei i NAV.</a:t>
            </a:r>
          </a:p>
          <a:p>
            <a:pPr marL="0" indent="0">
              <a:buNone/>
            </a:pPr>
            <a:r>
              <a:rPr lang="nb-NO" dirty="0" smtClean="0"/>
              <a:t>Det retter seg hovedsakelig mot unge voksne med psykiske lidelser som trenger bistand for å komme seg ut i lønnet arbeid.</a:t>
            </a:r>
          </a:p>
          <a:p>
            <a:pPr marL="0" indent="0">
              <a:buNone/>
            </a:pPr>
            <a:r>
              <a:rPr lang="nb-NO" dirty="0" smtClean="0"/>
              <a:t>Det er tilrettelegger fra Stavne Gård og egen veileder på </a:t>
            </a:r>
            <a:r>
              <a:rPr lang="nb-NO" dirty="0" err="1" smtClean="0"/>
              <a:t>Valentinlyst</a:t>
            </a:r>
            <a:r>
              <a:rPr lang="nb-NO" dirty="0" smtClean="0"/>
              <a:t> sykehjem i Trondheim</a:t>
            </a:r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http://www.idebanken.org/S%C3%B8k?offset=0&amp;queryparameter=valentinlyst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8225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Stavne - Metaprint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5328592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Metaprint er et tiltak som tilbyr </a:t>
            </a:r>
            <a:r>
              <a:rPr lang="nb-NO" dirty="0" err="1" smtClean="0"/>
              <a:t>arbeids-trening</a:t>
            </a:r>
            <a:r>
              <a:rPr lang="nb-NO" dirty="0" smtClean="0"/>
              <a:t> for </a:t>
            </a:r>
            <a:r>
              <a:rPr lang="nb-NO" dirty="0" err="1" smtClean="0"/>
              <a:t>LAR-deltakere</a:t>
            </a:r>
            <a:r>
              <a:rPr lang="nb-NO" dirty="0" smtClean="0"/>
              <a:t> og andre i en tidsbegrenset periode.</a:t>
            </a:r>
          </a:p>
          <a:p>
            <a:pPr marL="0" indent="0">
              <a:buNone/>
            </a:pPr>
            <a:r>
              <a:rPr lang="nb-NO" dirty="0" smtClean="0"/>
              <a:t>Dette gjøres gjennom en realistisk arbeidssituasjon der de produserer trykksaker og grafiske løsninger for det vanlige markedet.</a:t>
            </a:r>
          </a:p>
          <a:p>
            <a:pPr marL="0" indent="0">
              <a:buNone/>
            </a:pPr>
            <a:r>
              <a:rPr lang="nb-NO" dirty="0" smtClean="0"/>
              <a:t>De får også opplæring i dataverktøy knyttet nært opp mot produksjonen, samt enkel basisopplæring i kontordata.</a:t>
            </a:r>
          </a:p>
          <a:p>
            <a:pPr marL="0" indent="0">
              <a:buNone/>
            </a:pPr>
            <a:r>
              <a:rPr lang="nb-NO" dirty="0" smtClean="0"/>
              <a:t>Metaprint kartlegger deltakernes arbeids-evne og gir oppfølging på viktige livsområder. </a:t>
            </a:r>
          </a:p>
          <a:p>
            <a:pPr marL="0" indent="0">
              <a:buNone/>
            </a:pPr>
            <a:r>
              <a:rPr lang="nb-NO" dirty="0" smtClean="0"/>
              <a:t>Hver deltaker er knyttet til en person med sosialfaglig ansvar.</a:t>
            </a:r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http://www.stavne.no/prod-og-salg-mainmenu-5/metaprint-mainmenu-58.html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42C0-135F-4FFE-BE75-8D01D2B1B00B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316835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974</Words>
  <Application>Microsoft Office PowerPoint</Application>
  <PresentationFormat>Skjermfremvisning (4:3)</PresentationFormat>
  <Paragraphs>115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Office-tema</vt:lpstr>
      <vt:lpstr>Alternative arbeidsformer,  aktuelle tiltak og tilnærminger for inkludering av mennesker med psykiske lidelser i arbeidslivet </vt:lpstr>
      <vt:lpstr>Begreper</vt:lpstr>
      <vt:lpstr>Tiltaksarbeid</vt:lpstr>
      <vt:lpstr>Prosjekt ”sosial integrering av mennesker med psykiske problemer”</vt:lpstr>
      <vt:lpstr>Stavne Arbeid og Kompetanse KF.  </vt:lpstr>
      <vt:lpstr>Stavne – Skomakerverkstedet</vt:lpstr>
      <vt:lpstr>Skomakerverkstedet</vt:lpstr>
      <vt:lpstr>Stavne – Valentinlyst</vt:lpstr>
      <vt:lpstr>Stavne - Metaprint</vt:lpstr>
      <vt:lpstr>KIM-Senteret </vt:lpstr>
      <vt:lpstr>KIM-senteret - Reisverket</vt:lpstr>
      <vt:lpstr>Euroskolen</vt:lpstr>
      <vt:lpstr>Euroskolen fort…</vt:lpstr>
      <vt:lpstr>Aktiv start</vt:lpstr>
      <vt:lpstr>Aktiv Start</vt:lpstr>
      <vt:lpstr>Oppsummering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arbeidsformer og, aktuelle tiltak og tilnærminger for inkludering av mennesker med psykiske lidelser i arbeidslivet  </dc:title>
  <dc:creator>kjj</dc:creator>
  <cp:lastModifiedBy>kjj</cp:lastModifiedBy>
  <cp:revision>32</cp:revision>
  <dcterms:created xsi:type="dcterms:W3CDTF">2011-09-02T11:12:53Z</dcterms:created>
  <dcterms:modified xsi:type="dcterms:W3CDTF">2011-09-08T06:30:53Z</dcterms:modified>
</cp:coreProperties>
</file>