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135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087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695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721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03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163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436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874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9294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565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152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A41D4-D7DE-40B9-B699-723D89D153F2}" type="datetimeFigureOut">
              <a:rPr lang="nb-NO" smtClean="0"/>
              <a:t>26.10.2011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F7BE1-EE48-421A-8806-4C818D4DD4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658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Sosial integrering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Geir </a:t>
            </a:r>
            <a:r>
              <a:rPr lang="nb-NO" dirty="0" err="1" smtClean="0"/>
              <a:t>Hyrve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441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Rettigheter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Integrering skjer også gjennom </a:t>
            </a:r>
            <a:r>
              <a:rPr lang="nb-NO" dirty="0" smtClean="0"/>
              <a:t>rettigheter</a:t>
            </a:r>
          </a:p>
          <a:p>
            <a:r>
              <a:rPr lang="nb-NO" dirty="0"/>
              <a:t>V</a:t>
            </a:r>
            <a:r>
              <a:rPr lang="nb-NO" dirty="0" smtClean="0"/>
              <a:t>elferdsstaten prøver å </a:t>
            </a:r>
            <a:r>
              <a:rPr lang="nb-NO" dirty="0"/>
              <a:t>skape sosiale bånd mellom seg og </a:t>
            </a:r>
            <a:r>
              <a:rPr lang="nb-NO" dirty="0" smtClean="0"/>
              <a:t>borgerne</a:t>
            </a:r>
          </a:p>
          <a:p>
            <a:r>
              <a:rPr lang="nb-NO" dirty="0"/>
              <a:t>Det at man har rettigheter betyr også at man har plikter</a:t>
            </a:r>
          </a:p>
        </p:txBody>
      </p:sp>
      <p:pic>
        <p:nvPicPr>
          <p:cNvPr id="4100" name="Picture 4" descr="C:\Users\Geir Hyrve\AppData\Local\Microsoft\Windows\Temporary Internet Files\Content.IE5\JKSLWZ5S\MM900283265[1].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60848"/>
            <a:ext cx="328970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202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Sosiale nettverk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Sosiale </a:t>
            </a:r>
            <a:r>
              <a:rPr lang="nb-NO" dirty="0"/>
              <a:t>nettverk som arenaen hvor mennesker blir sosialisert til bestemte verdier og </a:t>
            </a:r>
            <a:r>
              <a:rPr lang="nb-NO" dirty="0" smtClean="0"/>
              <a:t>normer</a:t>
            </a:r>
          </a:p>
          <a:p>
            <a:r>
              <a:rPr lang="nb-NO" dirty="0"/>
              <a:t>Et godt fungerende sosialt nettverk er en viktig ressurs for menneskers integrering i samfunnet</a:t>
            </a:r>
          </a:p>
        </p:txBody>
      </p:sp>
      <p:pic>
        <p:nvPicPr>
          <p:cNvPr id="5124" name="Picture 4" descr="C:\Users\Geir Hyrve\AppData\Local\Microsoft\Windows\Temporary Internet Files\Content.IE5\CORS6SUY\MC900233263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296" y="2600223"/>
            <a:ext cx="1762408" cy="252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822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Arbeidsinkludering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I Sverige og Norge har det vært arbeidslinja som har rådd </a:t>
            </a:r>
            <a:r>
              <a:rPr lang="nb-NO" dirty="0" smtClean="0"/>
              <a:t>grunnen</a:t>
            </a:r>
          </a:p>
          <a:p>
            <a:r>
              <a:rPr lang="nb-NO" dirty="0"/>
              <a:t>Spørsmålet som kan stilles til denne politikken er om arbeid er bra for alle mennesker</a:t>
            </a:r>
          </a:p>
        </p:txBody>
      </p:sp>
      <p:pic>
        <p:nvPicPr>
          <p:cNvPr id="6149" name="Picture 5" descr="C:\Users\Geir Hyrve\AppData\Local\Microsoft\Windows\Temporary Internet Files\Content.IE5\JKSLWZ5S\MP900424265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059" y="1600200"/>
            <a:ext cx="304088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4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Hvorfor mennesker bør </a:t>
            </a:r>
            <a:r>
              <a:rPr lang="nb-NO" dirty="0"/>
              <a:t>gis bistand til å komme i ordinært arbeid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nb-NO" dirty="0"/>
              <a:t>Arbeid virker terapeutisk, helende og rehabiliterende</a:t>
            </a:r>
          </a:p>
          <a:p>
            <a:pPr marL="514350" lvl="0" indent="-514350">
              <a:buFont typeface="+mj-lt"/>
              <a:buAutoNum type="arabicPeriod"/>
            </a:pPr>
            <a:r>
              <a:rPr lang="nb-NO" dirty="0"/>
              <a:t>Arbeid gir bedre helse og reduserer sannsynligheten for varig funksjonsnedsettelse</a:t>
            </a:r>
          </a:p>
          <a:p>
            <a:pPr marL="514350" lvl="0" indent="-514350">
              <a:buFont typeface="+mj-lt"/>
              <a:buAutoNum type="arabicPeriod"/>
            </a:pPr>
            <a:r>
              <a:rPr lang="nb-NO" dirty="0"/>
              <a:t>Arbeid forbedrer livskvaliteten og velvære</a:t>
            </a:r>
          </a:p>
          <a:p>
            <a:endParaRPr lang="nb-NO" dirty="0" smtClean="0"/>
          </a:p>
          <a:p>
            <a:r>
              <a:rPr lang="nb-NO" dirty="0" smtClean="0"/>
              <a:t>Det er viktig at deltakerne selv ønsker endring og er motivert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0101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 identitet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Vi kan si at identiteter dannes som avspeiler personers forhold til omgivelsene</a:t>
            </a:r>
            <a:r>
              <a:rPr lang="nb-NO" dirty="0" smtClean="0"/>
              <a:t>.</a:t>
            </a:r>
          </a:p>
          <a:p>
            <a:r>
              <a:rPr lang="nb-NO" dirty="0" smtClean="0"/>
              <a:t>Mennesker </a:t>
            </a:r>
            <a:r>
              <a:rPr lang="nb-NO" dirty="0"/>
              <a:t>med psykiske vansker vil når de begynner på et tiltak avspeile de reaksjoner de har blitt møtt med fra omverdenen </a:t>
            </a:r>
            <a:r>
              <a:rPr lang="nb-NO" dirty="0" smtClean="0"/>
              <a:t>tidligere</a:t>
            </a:r>
          </a:p>
          <a:p>
            <a:r>
              <a:rPr lang="nb-NO" dirty="0" smtClean="0"/>
              <a:t>Dette </a:t>
            </a:r>
            <a:r>
              <a:rPr lang="nb-NO" dirty="0"/>
              <a:t>vil komme til utrykk i bestemte former for </a:t>
            </a:r>
            <a:r>
              <a:rPr lang="nb-NO" dirty="0" smtClean="0"/>
              <a:t>identiteter</a:t>
            </a:r>
          </a:p>
        </p:txBody>
      </p:sp>
    </p:spTree>
    <p:extLst>
      <p:ext uri="{BB962C8B-B14F-4D97-AF65-F5344CB8AC3E}">
        <p14:creationId xmlns:p14="http://schemas.microsoft.com/office/powerpoint/2010/main" val="2746874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vanlig jobb?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Arbeidsrettet rehabilitering bør fortrinnsvis foregå på ordinære arenaer hvor folk bor og arbeider</a:t>
            </a:r>
          </a:p>
          <a:p>
            <a:r>
              <a:rPr lang="nb-NO" dirty="0" smtClean="0"/>
              <a:t>Arbeidssituasjonen blir opplevd som verdifull og meningsfull</a:t>
            </a:r>
            <a:endParaRPr lang="nb-NO" dirty="0"/>
          </a:p>
        </p:txBody>
      </p:sp>
      <p:pic>
        <p:nvPicPr>
          <p:cNvPr id="7171" name="Picture 3" descr="C:\Users\Geir Hyrve\AppData\Local\Microsoft\Windows\Temporary Internet Files\Content.IE5\CORS6SUY\MP900399365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608" y="2302605"/>
            <a:ext cx="2081784" cy="312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61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Sosial </a:t>
            </a:r>
            <a:r>
              <a:rPr lang="nb-NO" dirty="0"/>
              <a:t>integrering og arbeid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Emil Durkheim </a:t>
            </a:r>
            <a:r>
              <a:rPr lang="nb-NO" dirty="0" smtClean="0"/>
              <a:t>(</a:t>
            </a:r>
            <a:r>
              <a:rPr lang="nb-NO" dirty="0"/>
              <a:t>1893</a:t>
            </a:r>
            <a:r>
              <a:rPr lang="nb-NO" dirty="0" smtClean="0"/>
              <a:t>) - “</a:t>
            </a:r>
            <a:r>
              <a:rPr lang="nb-NO" dirty="0"/>
              <a:t>Om arbeidsdelingen i samfunnet</a:t>
            </a:r>
            <a:r>
              <a:rPr lang="nb-NO" dirty="0" smtClean="0"/>
              <a:t>”</a:t>
            </a:r>
          </a:p>
          <a:p>
            <a:r>
              <a:rPr lang="nb-NO" dirty="0" smtClean="0"/>
              <a:t>I </a:t>
            </a:r>
            <a:r>
              <a:rPr lang="nb-NO" dirty="0"/>
              <a:t>ulike samfunn er det ulike former for solidaritet som er med på å binde samfunnet sammen og medvirker til sosial </a:t>
            </a:r>
            <a:r>
              <a:rPr lang="nb-NO" dirty="0" smtClean="0"/>
              <a:t>integrering</a:t>
            </a:r>
          </a:p>
          <a:p>
            <a:r>
              <a:rPr lang="nb-NO" dirty="0"/>
              <a:t>I det moderne samfunnet mener Durkheim at det er den organiske solidariteten som dominerer</a:t>
            </a:r>
          </a:p>
        </p:txBody>
      </p:sp>
    </p:spTree>
    <p:extLst>
      <p:ext uri="{BB962C8B-B14F-4D97-AF65-F5344CB8AC3E}">
        <p14:creationId xmlns:p14="http://schemas.microsoft.com/office/powerpoint/2010/main" val="185229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</a:t>
            </a:r>
            <a:r>
              <a:rPr lang="nb-NO" dirty="0" smtClean="0"/>
              <a:t>ytt velferdsparadigme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err="1"/>
              <a:t>Fiona</a:t>
            </a:r>
            <a:r>
              <a:rPr lang="nb-NO" dirty="0"/>
              <a:t> Williams (2001) hevder at vi har fått et nytt velferdsparadigme hvor synet på brukere av velferdstjenester har endret seg </a:t>
            </a:r>
            <a:endParaRPr lang="nb-NO" dirty="0" smtClean="0"/>
          </a:p>
          <a:p>
            <a:r>
              <a:rPr lang="nb-NO" dirty="0" smtClean="0"/>
              <a:t>Brukere </a:t>
            </a:r>
            <a:r>
              <a:rPr lang="nb-NO" dirty="0"/>
              <a:t>av velferdstjenester i dag blir omtalt som velferdsaktører i stedet for klienter, pasienter </a:t>
            </a:r>
            <a:r>
              <a:rPr lang="nb-NO" dirty="0" err="1" smtClean="0"/>
              <a:t>osv</a:t>
            </a:r>
            <a:endParaRPr lang="nb-NO" dirty="0" smtClean="0"/>
          </a:p>
          <a:p>
            <a:r>
              <a:rPr lang="nb-NO" dirty="0" smtClean="0"/>
              <a:t>Brukere </a:t>
            </a:r>
            <a:r>
              <a:rPr lang="nb-NO" dirty="0"/>
              <a:t>blir sett som aktive deltakere i de sosiale velferdsrelasjonene, i motsetning til det å være en passiv mottaker av velmenende eller kontrollerende velferd</a:t>
            </a:r>
          </a:p>
        </p:txBody>
      </p:sp>
    </p:spTree>
    <p:extLst>
      <p:ext uri="{BB962C8B-B14F-4D97-AF65-F5344CB8AC3E}">
        <p14:creationId xmlns:p14="http://schemas.microsoft.com/office/powerpoint/2010/main" val="166375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Nye begreper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Sentrale begreper det nye paradigmet er </a:t>
            </a:r>
            <a:r>
              <a:rPr lang="nb-NO" dirty="0" err="1"/>
              <a:t>recovery</a:t>
            </a:r>
            <a:r>
              <a:rPr lang="nb-NO" dirty="0"/>
              <a:t>, aktørperspektivet, identitet, </a:t>
            </a:r>
            <a:r>
              <a:rPr lang="nb-NO" dirty="0" err="1"/>
              <a:t>empowerment</a:t>
            </a:r>
            <a:r>
              <a:rPr lang="nb-NO" dirty="0"/>
              <a:t> og personlig </a:t>
            </a:r>
            <a:r>
              <a:rPr lang="nb-NO" dirty="0" smtClean="0"/>
              <a:t>erfaring</a:t>
            </a:r>
          </a:p>
          <a:p>
            <a:r>
              <a:rPr lang="nb-NO" dirty="0" err="1" smtClean="0"/>
              <a:t>Recovery</a:t>
            </a:r>
            <a:r>
              <a:rPr lang="nb-NO" dirty="0" smtClean="0"/>
              <a:t>-perspektivet oppsto som en erkjennelse av det var den enkeltes egen innsats som spilte en vesentlig rolle </a:t>
            </a:r>
            <a:r>
              <a:rPr lang="nb-NO" dirty="0" smtClean="0"/>
              <a:t>om en </a:t>
            </a:r>
            <a:r>
              <a:rPr lang="nb-NO" dirty="0" smtClean="0"/>
              <a:t>ble bedre, ikke bare hvilke behandlingsmetoder som ble brukt</a:t>
            </a:r>
          </a:p>
          <a:p>
            <a:r>
              <a:rPr lang="nb-NO" dirty="0" smtClean="0"/>
              <a:t>Håpet om at det er mulig å bli </a:t>
            </a:r>
            <a:r>
              <a:rPr lang="nb-NO" dirty="0" smtClean="0"/>
              <a:t>bedre –  </a:t>
            </a:r>
            <a:r>
              <a:rPr lang="nb-NO" dirty="0" smtClean="0"/>
              <a:t>og kunne bidra til fellesskapet gjennom å delta i arbeidslivet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8230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</a:t>
            </a:r>
            <a:r>
              <a:rPr lang="nb-NO" dirty="0" smtClean="0"/>
              <a:t>ormelle målsettingen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Den </a:t>
            </a:r>
            <a:r>
              <a:rPr lang="nb-NO" dirty="0" smtClean="0"/>
              <a:t>formelle </a:t>
            </a:r>
            <a:r>
              <a:rPr lang="nb-NO" dirty="0"/>
              <a:t>målsettingen med Interregprosjektet har vært at deltakerne skal </a:t>
            </a:r>
            <a:r>
              <a:rPr lang="nb-NO" dirty="0" smtClean="0"/>
              <a:t>integreres i fellesskapet og på sikt komme </a:t>
            </a:r>
            <a:r>
              <a:rPr lang="nb-NO" dirty="0"/>
              <a:t>i ordinært </a:t>
            </a:r>
            <a:r>
              <a:rPr lang="nb-NO" dirty="0" smtClean="0"/>
              <a:t>arbeid</a:t>
            </a:r>
          </a:p>
          <a:p>
            <a:r>
              <a:rPr lang="nb-NO" dirty="0"/>
              <a:t>Mennesker som har psykiske vansker har lav </a:t>
            </a:r>
            <a:r>
              <a:rPr lang="nb-NO" dirty="0" smtClean="0"/>
              <a:t>yrkesdeltakelse</a:t>
            </a:r>
          </a:p>
          <a:p>
            <a:r>
              <a:rPr lang="nb-NO" dirty="0"/>
              <a:t>I Sverige utgjorde hoveddiagnosegruppen “</a:t>
            </a:r>
            <a:r>
              <a:rPr lang="nb-NO" dirty="0" err="1"/>
              <a:t>Psykiska</a:t>
            </a:r>
            <a:r>
              <a:rPr lang="nb-NO" dirty="0"/>
              <a:t> </a:t>
            </a:r>
            <a:r>
              <a:rPr lang="nb-NO" dirty="0" err="1"/>
              <a:t>sjukdomar</a:t>
            </a:r>
            <a:r>
              <a:rPr lang="nb-NO" dirty="0"/>
              <a:t>” totalt 40 prosent av alle nye “</a:t>
            </a:r>
            <a:r>
              <a:rPr lang="nb-NO" dirty="0" err="1"/>
              <a:t>sjukersättningar</a:t>
            </a:r>
            <a:r>
              <a:rPr lang="nb-NO" dirty="0"/>
              <a:t>/</a:t>
            </a:r>
            <a:r>
              <a:rPr lang="nb-NO" dirty="0" err="1"/>
              <a:t>aktivitetsersättningar</a:t>
            </a:r>
            <a:r>
              <a:rPr lang="nb-NO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8706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Sosial integrering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Durkheim  </a:t>
            </a:r>
            <a:r>
              <a:rPr lang="nb-NO" dirty="0" smtClean="0"/>
              <a:t>mener </a:t>
            </a:r>
            <a:r>
              <a:rPr lang="nb-NO" dirty="0"/>
              <a:t>at sosial integrasjon er et uttrykk for felleskapet mellom </a:t>
            </a:r>
            <a:r>
              <a:rPr lang="nb-NO" dirty="0" smtClean="0"/>
              <a:t>mennesker</a:t>
            </a:r>
          </a:p>
          <a:p>
            <a:r>
              <a:rPr lang="nb-NO" dirty="0"/>
              <a:t>Jürgen Habermas skiller mellom to former for integrasjon, sosial integrering og </a:t>
            </a:r>
            <a:r>
              <a:rPr lang="nb-NO" dirty="0" smtClean="0"/>
              <a:t>systemintegrering</a:t>
            </a:r>
          </a:p>
          <a:p>
            <a:r>
              <a:rPr lang="nb-NO" dirty="0"/>
              <a:t>Aktiviteter som det å delta i arbeidslivet bidrar til å gi menneskene mening. Gjennom å delta og kommunisere med andre blir vi knyttet til et større fellesskap</a:t>
            </a:r>
          </a:p>
        </p:txBody>
      </p:sp>
    </p:spTree>
    <p:extLst>
      <p:ext uri="{BB962C8B-B14F-4D97-AF65-F5344CB8AC3E}">
        <p14:creationId xmlns:p14="http://schemas.microsoft.com/office/powerpoint/2010/main" val="4126420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Sosial integrering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Dette </a:t>
            </a:r>
            <a:r>
              <a:rPr lang="nb-NO" dirty="0"/>
              <a:t>Interregprosjektet handler også til sjuende og sist om å integrere mennesker i et større sosialt </a:t>
            </a:r>
            <a:r>
              <a:rPr lang="nb-NO" dirty="0" smtClean="0"/>
              <a:t>fellesskap</a:t>
            </a:r>
            <a:r>
              <a:rPr lang="nb-NO" dirty="0"/>
              <a:t>.</a:t>
            </a:r>
          </a:p>
          <a:p>
            <a:endParaRPr lang="nb-NO" dirty="0"/>
          </a:p>
        </p:txBody>
      </p:sp>
      <p:pic>
        <p:nvPicPr>
          <p:cNvPr id="1027" name="Picture 3" descr="C:\Users\Geir Hyrve\AppData\Local\Microsoft\Windows\Temporary Internet Files\Content.IE5\H2FUSMY8\MP900424428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81836"/>
            <a:ext cx="4038600" cy="296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599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b-NO" dirty="0" smtClean="0"/>
              <a:t>Sosial tilhørighet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Det </a:t>
            </a:r>
            <a:r>
              <a:rPr lang="nb-NO" dirty="0"/>
              <a:t>er felles normer som skaper sosial integrering i et samfunn. </a:t>
            </a:r>
            <a:endParaRPr lang="nb-NO" dirty="0" smtClean="0"/>
          </a:p>
          <a:p>
            <a:r>
              <a:rPr lang="nb-NO" dirty="0" smtClean="0"/>
              <a:t>Når </a:t>
            </a:r>
            <a:r>
              <a:rPr lang="nb-NO" dirty="0"/>
              <a:t>individet identifiserer seg med samfunnets normer og verdier opplever de en sosial tilhørighet til fellesskapet</a:t>
            </a:r>
          </a:p>
        </p:txBody>
      </p:sp>
      <p:pic>
        <p:nvPicPr>
          <p:cNvPr id="2050" name="Picture 2" descr="C:\Users\Geir Hyrve\AppData\Local\Microsoft\Windows\Temporary Internet Files\Content.IE5\CORS6SUY\MP900433058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43895"/>
            <a:ext cx="4038600" cy="32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086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nb-NO" dirty="0"/>
              <a:t>Sosial differensiering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Det moderne samfunnet består av et pluralistisk verdifelleskap </a:t>
            </a:r>
            <a:endParaRPr lang="nb-NO" dirty="0" smtClean="0"/>
          </a:p>
          <a:p>
            <a:r>
              <a:rPr lang="nb-NO" dirty="0" smtClean="0"/>
              <a:t>Menneskene er medlemmer </a:t>
            </a:r>
            <a:r>
              <a:rPr lang="nb-NO" dirty="0"/>
              <a:t>av mange delsystemer samtidig, og det er det som bidrar til tilhørighet og sosial integrering</a:t>
            </a:r>
          </a:p>
        </p:txBody>
      </p:sp>
      <p:pic>
        <p:nvPicPr>
          <p:cNvPr id="3074" name="Picture 2" descr="C:\Users\Geir Hyrve\AppData\Local\Microsoft\Windows\Temporary Internet Files\Content.IE5\CORS6SUY\MC900303031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2037429"/>
            <a:ext cx="3657600" cy="365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69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567</Words>
  <Application>Microsoft Office PowerPoint</Application>
  <PresentationFormat>Skjermfremvisning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6" baseType="lpstr">
      <vt:lpstr>Office-tema</vt:lpstr>
      <vt:lpstr>Sosial integrering</vt:lpstr>
      <vt:lpstr>Sosial integrering og arbeid</vt:lpstr>
      <vt:lpstr>Nytt velferdsparadigme</vt:lpstr>
      <vt:lpstr>Nye begreper</vt:lpstr>
      <vt:lpstr>Formelle målsettingen</vt:lpstr>
      <vt:lpstr>Sosial integrering </vt:lpstr>
      <vt:lpstr>Sosial integrering</vt:lpstr>
      <vt:lpstr>Sosial tilhørighet </vt:lpstr>
      <vt:lpstr>Sosial differensiering </vt:lpstr>
      <vt:lpstr> Rettigheter  </vt:lpstr>
      <vt:lpstr>Sosiale nettverk</vt:lpstr>
      <vt:lpstr>Arbeidsinkludering </vt:lpstr>
      <vt:lpstr>Hvorfor mennesker bør gis bistand til å komme i ordinært arbeid</vt:lpstr>
      <vt:lpstr>Ny identitet</vt:lpstr>
      <vt:lpstr>Hvorfor vanlig jobb?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Geir Hyrve</dc:creator>
  <cp:lastModifiedBy>Geir Hyrve</cp:lastModifiedBy>
  <cp:revision>10</cp:revision>
  <cp:lastPrinted>2011-10-26T06:56:20Z</cp:lastPrinted>
  <dcterms:created xsi:type="dcterms:W3CDTF">2011-10-25T16:07:28Z</dcterms:created>
  <dcterms:modified xsi:type="dcterms:W3CDTF">2011-10-26T07:04:05Z</dcterms:modified>
</cp:coreProperties>
</file>